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7" r:id="rId2"/>
    <p:sldId id="280" r:id="rId3"/>
    <p:sldId id="318" r:id="rId4"/>
    <p:sldId id="317" r:id="rId5"/>
    <p:sldId id="319" r:id="rId6"/>
    <p:sldId id="325" r:id="rId7"/>
    <p:sldId id="271" r:id="rId8"/>
    <p:sldId id="272" r:id="rId9"/>
    <p:sldId id="279" r:id="rId10"/>
    <p:sldId id="303" r:id="rId11"/>
    <p:sldId id="304" r:id="rId12"/>
    <p:sldId id="298" r:id="rId13"/>
    <p:sldId id="261" r:id="rId14"/>
    <p:sldId id="291" r:id="rId15"/>
    <p:sldId id="299" r:id="rId16"/>
    <p:sldId id="326" r:id="rId17"/>
    <p:sldId id="306" r:id="rId18"/>
    <p:sldId id="302" r:id="rId19"/>
    <p:sldId id="305" r:id="rId20"/>
    <p:sldId id="277" r:id="rId21"/>
    <p:sldId id="290" r:id="rId22"/>
    <p:sldId id="329" r:id="rId23"/>
    <p:sldId id="328" r:id="rId24"/>
    <p:sldId id="309" r:id="rId25"/>
    <p:sldId id="310" r:id="rId26"/>
    <p:sldId id="312" r:id="rId27"/>
    <p:sldId id="311" r:id="rId28"/>
    <p:sldId id="313" r:id="rId29"/>
    <p:sldId id="314" r:id="rId30"/>
    <p:sldId id="327" r:id="rId31"/>
    <p:sldId id="315" r:id="rId32"/>
    <p:sldId id="31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" userDrawn="1">
          <p15:clr>
            <a:srgbClr val="A4A3A4"/>
          </p15:clr>
        </p15:guide>
        <p15:guide id="2" pos="1152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pos="7536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9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nsky,Brian" initials="M" lastIdx="9" clrIdx="0">
    <p:extLst>
      <p:ext uri="{19B8F6BF-5375-455C-9EA6-DF929625EA0E}">
        <p15:presenceInfo xmlns:p15="http://schemas.microsoft.com/office/powerpoint/2012/main" userId="S::munsky@colostate.edu::6727c1d2-f1da-4497-9c80-4ce8981f7c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9AE"/>
    <a:srgbClr val="A6A6A6"/>
    <a:srgbClr val="E7E7E9"/>
    <a:srgbClr val="FAF7F0"/>
    <a:srgbClr val="F2F2F2"/>
    <a:srgbClr val="0070C0"/>
    <a:srgbClr val="E1F2FF"/>
    <a:srgbClr val="B9E1FF"/>
    <a:srgbClr val="E9DBB5"/>
    <a:srgbClr val="F4E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1474"/>
  </p:normalViewPr>
  <p:slideViewPr>
    <p:cSldViewPr snapToGrid="0" showGuides="1">
      <p:cViewPr varScale="1">
        <p:scale>
          <a:sx n="79" d="100"/>
          <a:sy n="79" d="100"/>
        </p:scale>
        <p:origin x="821" y="67"/>
      </p:cViewPr>
      <p:guideLst>
        <p:guide orient="horz" pos="48"/>
        <p:guide pos="1152"/>
        <p:guide orient="horz" pos="504"/>
        <p:guide pos="7536"/>
        <p:guide pos="3840"/>
        <p:guide orient="horz" pos="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4:18:12.347" idx="1">
    <p:pos x="10" y="10"/>
    <p:text>Make this look nicer.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4T14:18:12.347" idx="1">
    <p:pos x="10" y="10"/>
    <p:text>Make this look nicer.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159E8-E9F3-A04B-BD99-1BB10989B99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2ED6C-A45E-F342-A24D-2B18AF2F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7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7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this slide into more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ED6C-A45E-F342-A24D-2B18AF2F1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8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6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2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7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8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7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4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6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88886-053E-4BFA-9184-30315A002EA6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68795-B0EE-40C4-931C-EADC95B57C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9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comments" Target="../comments/commen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81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1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5.png"/><Relationship Id="rId1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11.png"/><Relationship Id="rId17" Type="http://schemas.openxmlformats.org/officeDocument/2006/relationships/image" Target="../media/image3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301.png"/><Relationship Id="rId5" Type="http://schemas.openxmlformats.org/officeDocument/2006/relationships/image" Target="../media/image2.tiff"/><Relationship Id="rId15" Type="http://schemas.openxmlformats.org/officeDocument/2006/relationships/image" Target="../media/image150.png"/><Relationship Id="rId10" Type="http://schemas.openxmlformats.org/officeDocument/2006/relationships/image" Target="../media/image34.png"/><Relationship Id="rId19" Type="http://schemas.openxmlformats.org/officeDocument/2006/relationships/image" Target="../media/image37.png"/><Relationship Id="rId4" Type="http://schemas.openxmlformats.org/officeDocument/2006/relationships/image" Target="../media/image242.png"/><Relationship Id="rId9" Type="http://schemas.openxmlformats.org/officeDocument/2006/relationships/image" Target="../media/image281.png"/><Relationship Id="rId14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02.png"/><Relationship Id="rId7" Type="http://schemas.openxmlformats.org/officeDocument/2006/relationships/image" Target="../media/image34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202.png"/><Relationship Id="rId5" Type="http://schemas.openxmlformats.org/officeDocument/2006/relationships/image" Target="../media/image240.png"/><Relationship Id="rId10" Type="http://schemas.openxmlformats.org/officeDocument/2006/relationships/image" Target="../media/image400.png"/><Relationship Id="rId4" Type="http://schemas.openxmlformats.org/officeDocument/2006/relationships/image" Target="../media/image310.png"/><Relationship Id="rId9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7" Type="http://schemas.openxmlformats.org/officeDocument/2006/relationships/image" Target="../media/image4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emf"/><Relationship Id="rId2" Type="http://schemas.openxmlformats.org/officeDocument/2006/relationships/video" Target="file:////ppt/media/media2.avi" TargetMode="External"/><Relationship Id="rId1" Type="http://schemas.microsoft.com/office/2007/relationships/media" Target="file:////ppt/media/media2.avi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56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3" Type="http://schemas.openxmlformats.org/officeDocument/2006/relationships/image" Target="../media/image65.png"/><Relationship Id="rId28" Type="http://schemas.openxmlformats.org/officeDocument/2006/relationships/image" Target="../media/image66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14" Type="http://schemas.openxmlformats.org/officeDocument/2006/relationships/image" Target="../media/image59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11.png"/><Relationship Id="rId5" Type="http://schemas.openxmlformats.org/officeDocument/2006/relationships/image" Target="../media/image52.pn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70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7" Type="http://schemas.openxmlformats.org/officeDocument/2006/relationships/image" Target="../media/image560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570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24" Type="http://schemas.openxmlformats.org/officeDocument/2006/relationships/image" Target="../media/image690.png"/><Relationship Id="rId32" Type="http://schemas.openxmlformats.org/officeDocument/2006/relationships/image" Target="../media/image730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8" Type="http://schemas.openxmlformats.org/officeDocument/2006/relationships/image" Target="../media/image680.png"/><Relationship Id="rId10" Type="http://schemas.openxmlformats.org/officeDocument/2006/relationships/image" Target="../media/image520.png"/><Relationship Id="rId19" Type="http://schemas.openxmlformats.org/officeDocument/2006/relationships/image" Target="../media/image64.png"/><Relationship Id="rId31" Type="http://schemas.openxmlformats.org/officeDocument/2006/relationships/image" Target="../media/image720.png"/><Relationship Id="rId4" Type="http://schemas.openxmlformats.org/officeDocument/2006/relationships/image" Target="../media/image51.png"/><Relationship Id="rId9" Type="http://schemas.openxmlformats.org/officeDocument/2006/relationships/image" Target="../media/image511.png"/><Relationship Id="rId14" Type="http://schemas.openxmlformats.org/officeDocument/2006/relationships/image" Target="../media/image59.png"/><Relationship Id="rId27" Type="http://schemas.openxmlformats.org/officeDocument/2006/relationships/image" Target="../media/image67.png"/><Relationship Id="rId30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1.png"/><Relationship Id="rId4" Type="http://schemas.openxmlformats.org/officeDocument/2006/relationships/image" Target="../media/image6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2.tiff"/><Relationship Id="rId7" Type="http://schemas.openxmlformats.org/officeDocument/2006/relationships/image" Target="../media/image7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671.png"/><Relationship Id="rId10" Type="http://schemas.openxmlformats.org/officeDocument/2006/relationships/image" Target="../media/image80.png"/><Relationship Id="rId4" Type="http://schemas.openxmlformats.org/officeDocument/2006/relationships/image" Target="../media/image662.png"/><Relationship Id="rId9" Type="http://schemas.openxmlformats.org/officeDocument/2006/relationships/image" Target="../media/image7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5" Type="http://schemas.openxmlformats.org/officeDocument/2006/relationships/image" Target="../media/image810.png"/><Relationship Id="rId10" Type="http://schemas.openxmlformats.org/officeDocument/2006/relationships/image" Target="../media/image88.png"/><Relationship Id="rId4" Type="http://schemas.openxmlformats.org/officeDocument/2006/relationships/image" Target="../media/image750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1.png"/><Relationship Id="rId4" Type="http://schemas.openxmlformats.org/officeDocument/2006/relationships/image" Target="../media/image8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901.png"/><Relationship Id="rId7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61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0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.png"/><Relationship Id="rId4" Type="http://schemas.openxmlformats.org/officeDocument/2006/relationships/image" Target="../media/image930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5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80" y="6354189"/>
            <a:ext cx="2116836" cy="433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Nova" panose="020F0502020204030204" pitchFamily="34" charset="0"/>
              </a:rPr>
              <a:t>2nd</a:t>
            </a:r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261728" y="2814959"/>
            <a:ext cx="10134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Module 3: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Introduction to Stoichiometry and Propensity Functions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261728" y="3352060"/>
            <a:ext cx="4543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 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Joshua Cook, Michael May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261729" y="3889162"/>
            <a:ext cx="4820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</a:t>
            </a:r>
          </a:p>
          <a:p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jcook10@colostate.edu</a:t>
            </a:r>
          </a:p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michelpmay@live.com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1FA30F2-3D98-7F46-8E6C-8C81EE5A0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4" t="16037" r="26734" b="18382"/>
          <a:stretch/>
        </p:blipFill>
        <p:spPr>
          <a:xfrm rot="5400000">
            <a:off x="8200400" y="2786648"/>
            <a:ext cx="1991598" cy="1533942"/>
          </a:xfrm>
          <a:prstGeom prst="ellipse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BF438D-5F36-DC4B-A7A9-F9B13C117FBD}"/>
              </a:ext>
            </a:extLst>
          </p:cNvPr>
          <p:cNvSpPr/>
          <p:nvPr/>
        </p:nvSpPr>
        <p:spPr>
          <a:xfrm>
            <a:off x="8429228" y="2557820"/>
            <a:ext cx="1533942" cy="1991595"/>
          </a:xfrm>
          <a:prstGeom prst="ellipse">
            <a:avLst/>
          </a:prstGeom>
          <a:noFill/>
          <a:ln w="38100"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C2561-20C4-8D35-FF29-81333EF8DA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8" t="11206" r="6334" b="11206"/>
          <a:stretch/>
        </p:blipFill>
        <p:spPr>
          <a:xfrm>
            <a:off x="10250662" y="2520754"/>
            <a:ext cx="1514801" cy="19915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447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D5427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28800" y="1776455"/>
            <a:ext cx="2303459" cy="229262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375513" y="1776455"/>
            <a:ext cx="7599492" cy="23066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28801" y="4207762"/>
            <a:ext cx="10146204" cy="2552203"/>
            <a:chOff x="1810023" y="3070103"/>
            <a:chExt cx="10146204" cy="2552203"/>
          </a:xfrm>
        </p:grpSpPr>
        <p:sp>
          <p:nvSpPr>
            <p:cNvPr id="15" name="Rectangle 14"/>
            <p:cNvSpPr/>
            <p:nvPr/>
          </p:nvSpPr>
          <p:spPr>
            <a:xfrm>
              <a:off x="1810023" y="3070103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Write the Stoichiometry matrix for the chemical reaction set above.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10023" y="3573023"/>
              <a:ext cx="10134600" cy="2049283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Steps to Defining Stoichiometry Vectors: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unique species (N=3)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reactions (M=5)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stoichiometry vector of a reaction is the </a:t>
                </a:r>
                <a:r>
                  <a:rPr lang="en-US" b="1" i="1" dirty="0"/>
                  <a:t>net change</a:t>
                </a:r>
                <a:r>
                  <a:rPr lang="en-US" dirty="0"/>
                  <a:t> of each species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Stoichiometry matrix is a bundle of all the vectors</a:t>
                </a:r>
              </a:p>
              <a:p>
                <a:r>
                  <a:rPr lang="en-US" b="1" dirty="0"/>
                  <a:t>There are M stoichiometry vectors, and each is a Nx1 vector.</a:t>
                </a:r>
              </a:p>
              <a:p>
                <a:r>
                  <a:rPr lang="en-US" b="1" dirty="0"/>
                  <a:t>The stoichiometry of a reaction system can be represented as a </a:t>
                </a:r>
                <a:r>
                  <a:rPr lang="en-US" b="1" dirty="0" err="1"/>
                  <a:t>NxM</a:t>
                </a:r>
                <a:r>
                  <a:rPr lang="en-US" b="1" dirty="0"/>
                  <a:t> matrix: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  <a:blipFill>
                <a:blip r:embed="rId4"/>
                <a:stretch>
                  <a:fillRect l="-675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28799" y="765601"/>
            <a:ext cx="988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stoichiometry matrix shows the net change in molecule count after each reaction</a:t>
            </a:r>
          </a:p>
        </p:txBody>
      </p:sp>
    </p:spTree>
    <p:extLst>
      <p:ext uri="{BB962C8B-B14F-4D97-AF65-F5344CB8AC3E}">
        <p14:creationId xmlns:p14="http://schemas.microsoft.com/office/powerpoint/2010/main" val="95969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D5427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28800" y="1776455"/>
            <a:ext cx="2303459" cy="229262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10" y="1974830"/>
                <a:ext cx="1830437" cy="1846659"/>
              </a:xfrm>
              <a:prstGeom prst="rect">
                <a:avLst/>
              </a:prstGeom>
              <a:blipFill>
                <a:blip r:embed="rId4"/>
                <a:stretch>
                  <a:fillRect l="-2333" r="-1667" b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375513" y="1776455"/>
            <a:ext cx="7599492" cy="23066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28801" y="4207762"/>
            <a:ext cx="10146204" cy="2552203"/>
            <a:chOff x="1810023" y="3070103"/>
            <a:chExt cx="10146204" cy="2552203"/>
          </a:xfrm>
        </p:grpSpPr>
        <p:sp>
          <p:nvSpPr>
            <p:cNvPr id="15" name="Rectangle 14"/>
            <p:cNvSpPr/>
            <p:nvPr/>
          </p:nvSpPr>
          <p:spPr>
            <a:xfrm>
              <a:off x="1810023" y="3070103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Write the Stoichiometry matrix for the chemical reaction set above.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10023" y="3573023"/>
              <a:ext cx="10134600" cy="2049283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80383" y="4953313"/>
                <a:ext cx="1764842" cy="1446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baseline="30000" dirty="0"/>
                  <a:t>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baseline="30000" dirty="0"/>
                  <a:t>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b="1" baseline="30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83" y="4953313"/>
                <a:ext cx="1764842" cy="1446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94829" y="5115785"/>
                <a:ext cx="4728217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     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29" y="5115785"/>
                <a:ext cx="4728217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28799" y="765601"/>
            <a:ext cx="988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stoichiometry matrix shows the net change in molecule count after each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2C15AC-2094-D34F-AE82-97BB180569CF}"/>
                  </a:ext>
                </a:extLst>
              </p:cNvPr>
              <p:cNvSpPr/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Steps to Defining Stoichiometry Vectors: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unique species (N=3)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the number of reactions (M=5)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stoichiometry vector of a reaction is the </a:t>
                </a:r>
                <a:r>
                  <a:rPr lang="en-US" b="1" i="1" dirty="0"/>
                  <a:t>net change</a:t>
                </a:r>
                <a:r>
                  <a:rPr lang="en-US" dirty="0"/>
                  <a:t> of each species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Stoichiometry matrix is a bundle of all the vectors</a:t>
                </a:r>
              </a:p>
              <a:p>
                <a:r>
                  <a:rPr lang="en-US" b="1" dirty="0"/>
                  <a:t>There are M stoichiometry vectors, and each is a Nx1 vector.</a:t>
                </a:r>
              </a:p>
              <a:p>
                <a:r>
                  <a:rPr lang="en-US" b="1" dirty="0"/>
                  <a:t>The stoichiometry of a reaction system can be represented as a </a:t>
                </a:r>
                <a:r>
                  <a:rPr lang="en-US" b="1" dirty="0" err="1"/>
                  <a:t>NxM</a:t>
                </a:r>
                <a:r>
                  <a:rPr lang="en-US" b="1" dirty="0"/>
                  <a:t> matrix: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2C15AC-2094-D34F-AE82-97BB18056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0" y="1761215"/>
                <a:ext cx="7513222" cy="2708434"/>
              </a:xfrm>
              <a:prstGeom prst="rect">
                <a:avLst/>
              </a:prstGeom>
              <a:blipFill>
                <a:blip r:embed="rId7"/>
                <a:stretch>
                  <a:fillRect l="-675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7572AD9-B537-E7FF-A283-E52C4963EBA0}"/>
              </a:ext>
            </a:extLst>
          </p:cNvPr>
          <p:cNvSpPr txBox="1"/>
          <p:nvPr/>
        </p:nvSpPr>
        <p:spPr>
          <a:xfrm>
            <a:off x="9440387" y="5169069"/>
            <a:ext cx="265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Rows are the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are the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B58B9-C0F0-DB12-619B-46E61CDF7F6C}"/>
                  </a:ext>
                </a:extLst>
              </p:cNvPr>
              <p:cNvSpPr txBox="1"/>
              <p:nvPr/>
            </p:nvSpPr>
            <p:spPr>
              <a:xfrm>
                <a:off x="5415414" y="5074533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B58B9-C0F0-DB12-619B-46E61CDF7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14" y="5074533"/>
                <a:ext cx="321012" cy="369332"/>
              </a:xfrm>
              <a:prstGeom prst="rect">
                <a:avLst/>
              </a:prstGeom>
              <a:blipFill>
                <a:blip r:embed="rId8"/>
                <a:stretch>
                  <a:fillRect r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95616-983E-8D5D-D687-5E325AA55E8B}"/>
                  </a:ext>
                </a:extLst>
              </p:cNvPr>
              <p:cNvSpPr txBox="1"/>
              <p:nvPr/>
            </p:nvSpPr>
            <p:spPr>
              <a:xfrm>
                <a:off x="5398073" y="5402612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595616-983E-8D5D-D687-5E325AA55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73" y="5402612"/>
                <a:ext cx="321012" cy="369332"/>
              </a:xfrm>
              <a:prstGeom prst="rect">
                <a:avLst/>
              </a:prstGeom>
              <a:blipFill>
                <a:blip r:embed="rId9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A2D71C-8489-7409-2BBE-13FF38887825}"/>
                  </a:ext>
                </a:extLst>
              </p:cNvPr>
              <p:cNvSpPr txBox="1"/>
              <p:nvPr/>
            </p:nvSpPr>
            <p:spPr>
              <a:xfrm>
                <a:off x="5389578" y="5729334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A2D71C-8489-7409-2BBE-13FF3888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78" y="5729334"/>
                <a:ext cx="321012" cy="369332"/>
              </a:xfrm>
              <a:prstGeom prst="rect">
                <a:avLst/>
              </a:prstGeom>
              <a:blipFill>
                <a:blip r:embed="rId10"/>
                <a:stretch>
                  <a:fillRect r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CC030-71A4-9993-B14B-7DA37E2C8000}"/>
                  </a:ext>
                </a:extLst>
              </p:cNvPr>
              <p:cNvSpPr txBox="1"/>
              <p:nvPr/>
            </p:nvSpPr>
            <p:spPr>
              <a:xfrm>
                <a:off x="5762369" y="4779460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CC030-71A4-9993-B14B-7DA37E2C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69" y="4779460"/>
                <a:ext cx="321012" cy="369332"/>
              </a:xfrm>
              <a:prstGeom prst="rect">
                <a:avLst/>
              </a:prstGeom>
              <a:blipFill>
                <a:blip r:embed="rId11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CF799-5C1E-AC01-58F4-6075767952E5}"/>
                  </a:ext>
                </a:extLst>
              </p:cNvPr>
              <p:cNvSpPr txBox="1"/>
              <p:nvPr/>
            </p:nvSpPr>
            <p:spPr>
              <a:xfrm>
                <a:off x="6409928" y="4737466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3CF799-5C1E-AC01-58F4-60757679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928" y="4737466"/>
                <a:ext cx="321012" cy="369332"/>
              </a:xfrm>
              <a:prstGeom prst="rect">
                <a:avLst/>
              </a:prstGeom>
              <a:blipFill>
                <a:blip r:embed="rId12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87D0C-5089-262B-6FB9-5E6259E7C0F2}"/>
                  </a:ext>
                </a:extLst>
              </p:cNvPr>
              <p:cNvSpPr txBox="1"/>
              <p:nvPr/>
            </p:nvSpPr>
            <p:spPr>
              <a:xfrm>
                <a:off x="7117306" y="4755209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87D0C-5089-262B-6FB9-5E6259E7C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06" y="4755209"/>
                <a:ext cx="321012" cy="369332"/>
              </a:xfrm>
              <a:prstGeom prst="rect">
                <a:avLst/>
              </a:prstGeom>
              <a:blipFill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1C5D4D-DAC2-EF31-4C93-AD1BA0C4449D}"/>
                  </a:ext>
                </a:extLst>
              </p:cNvPr>
              <p:cNvSpPr txBox="1"/>
              <p:nvPr/>
            </p:nvSpPr>
            <p:spPr>
              <a:xfrm>
                <a:off x="8442667" y="4740529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1C5D4D-DAC2-EF31-4C93-AD1BA0C4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67" y="4740529"/>
                <a:ext cx="321012" cy="369332"/>
              </a:xfrm>
              <a:prstGeom prst="rect">
                <a:avLst/>
              </a:prstGeom>
              <a:blipFill>
                <a:blip r:embed="rId14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3A6FF-764B-AC88-C88C-E2DC55D6DACF}"/>
                  </a:ext>
                </a:extLst>
              </p:cNvPr>
              <p:cNvSpPr txBox="1"/>
              <p:nvPr/>
            </p:nvSpPr>
            <p:spPr>
              <a:xfrm>
                <a:off x="7783301" y="4747194"/>
                <a:ext cx="321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3A6FF-764B-AC88-C88C-E2DC55D6D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301" y="4747194"/>
                <a:ext cx="32101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0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76301" y="816350"/>
            <a:ext cx="10098704" cy="87716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Rates and Propensity Functions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44914" y="862516"/>
                <a:ext cx="99456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Reaction rates are functions of the state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) that describes the instantaneous speed of chemical reaction.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14" y="862516"/>
                <a:ext cx="9945601" cy="830997"/>
              </a:xfrm>
              <a:prstGeom prst="rect">
                <a:avLst/>
              </a:prstGeom>
              <a:blipFill>
                <a:blip r:embed="rId3"/>
                <a:stretch>
                  <a:fillRect l="-91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he propensity,    , of a reaction is its rate.…"/>
              <p:cNvSpPr txBox="1">
                <a:spLocks/>
              </p:cNvSpPr>
              <p:nvPr/>
            </p:nvSpPr>
            <p:spPr>
              <a:xfrm>
                <a:off x="2180295" y="1900318"/>
                <a:ext cx="8470318" cy="236795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For deterministic models              is the amount that the      reaction occurs in a time step dt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            is the probability that the        reaction will occur in a time step of length     .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Reaction rate and propensities are usually dependent on the current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) of the system (e.g., law of mass action).</a:t>
                </a:r>
              </a:p>
              <a:p>
                <a:pPr>
                  <a:spcBef>
                    <a:spcPts val="500"/>
                  </a:spcBef>
                  <a:buSzPct val="125000"/>
                  <a:defRPr sz="2400"/>
                </a:pPr>
                <a:r>
                  <a:rPr lang="en-US" sz="2400" dirty="0"/>
                  <a:t>Reaction rates and Propensities are always positive</a:t>
                </a:r>
              </a:p>
            </p:txBody>
          </p:sp>
        </mc:Choice>
        <mc:Fallback xmlns="">
          <p:sp>
            <p:nvSpPr>
              <p:cNvPr id="107" name="The propensity,    , of a reaction is its rate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95" y="1900318"/>
                <a:ext cx="8470318" cy="2367951"/>
              </a:xfrm>
              <a:prstGeom prst="rect">
                <a:avLst/>
              </a:prstGeom>
              <a:blipFill>
                <a:blip r:embed="rId4"/>
                <a:stretch>
                  <a:fillRect l="-1512" t="-6959" r="-288"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-481.pdf" descr="image-48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059" y="2646865"/>
            <a:ext cx="785813" cy="3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-482.pdf" descr="image-48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916" y="2594069"/>
            <a:ext cx="508993" cy="36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-484.pdf" descr="image-48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808" y="3007606"/>
            <a:ext cx="348258" cy="241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2727374" y="4508471"/>
            <a:ext cx="7376160" cy="2301191"/>
            <a:chOff x="2583180" y="4160569"/>
            <a:chExt cx="7376160" cy="2301191"/>
          </a:xfrm>
        </p:grpSpPr>
        <p:sp>
          <p:nvSpPr>
            <p:cNvPr id="9" name="Rectangle 8"/>
            <p:cNvSpPr/>
            <p:nvPr/>
          </p:nvSpPr>
          <p:spPr>
            <a:xfrm>
              <a:off x="2583180" y="4160569"/>
              <a:ext cx="7376160" cy="18516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988117" y="4374322"/>
              <a:ext cx="6566287" cy="1424105"/>
              <a:chOff x="2710795" y="4725578"/>
              <a:chExt cx="6566287" cy="1424105"/>
            </a:xfrm>
          </p:grpSpPr>
          <p:sp>
            <p:nvSpPr>
              <p:cNvPr id="16" name="[10, 15]"/>
              <p:cNvSpPr/>
              <p:nvPr/>
            </p:nvSpPr>
            <p:spPr>
              <a:xfrm>
                <a:off x="4873716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[10, 15]</a:t>
                </a:r>
              </a:p>
            </p:txBody>
          </p:sp>
          <p:sp>
            <p:nvSpPr>
              <p:cNvPr id="18" name="[11, 15]"/>
              <p:cNvSpPr/>
              <p:nvPr/>
            </p:nvSpPr>
            <p:spPr>
              <a:xfrm>
                <a:off x="6331167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[11, 15]</a:t>
                </a:r>
              </a:p>
            </p:txBody>
          </p:sp>
          <p:sp>
            <p:nvSpPr>
              <p:cNvPr id="19" name="[11, 14]"/>
              <p:cNvSpPr/>
              <p:nvPr/>
            </p:nvSpPr>
            <p:spPr>
              <a:xfrm>
                <a:off x="6331167" y="5598957"/>
                <a:ext cx="775242" cy="539729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[11, 14]</a:t>
                </a:r>
              </a:p>
            </p:txBody>
          </p:sp>
          <p:sp>
            <p:nvSpPr>
              <p:cNvPr id="20" name="[12, 14]"/>
              <p:cNvSpPr/>
              <p:nvPr/>
            </p:nvSpPr>
            <p:spPr>
              <a:xfrm>
                <a:off x="7796372" y="5599835"/>
                <a:ext cx="775241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[12, 14]</a:t>
                </a:r>
              </a:p>
            </p:txBody>
          </p:sp>
          <p:sp>
            <p:nvSpPr>
              <p:cNvPr id="21" name="[12, 15]"/>
              <p:cNvSpPr/>
              <p:nvPr/>
            </p:nvSpPr>
            <p:spPr>
              <a:xfrm>
                <a:off x="7796372" y="4725578"/>
                <a:ext cx="775241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[12, 15]</a:t>
                </a:r>
              </a:p>
            </p:txBody>
          </p:sp>
          <p:sp>
            <p:nvSpPr>
              <p:cNvPr id="22" name="[9, 15]"/>
              <p:cNvSpPr/>
              <p:nvPr/>
            </p:nvSpPr>
            <p:spPr>
              <a:xfrm>
                <a:off x="3408511" y="4731077"/>
                <a:ext cx="775242" cy="54984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rPr dirty="0"/>
                  <a:t>[9, 15]</a:t>
                </a:r>
              </a:p>
            </p:txBody>
          </p:sp>
          <p:sp>
            <p:nvSpPr>
              <p:cNvPr id="23" name="[10, 14]"/>
              <p:cNvSpPr/>
              <p:nvPr/>
            </p:nvSpPr>
            <p:spPr>
              <a:xfrm>
                <a:off x="4873716" y="5598958"/>
                <a:ext cx="775242" cy="53972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[10, 14]</a:t>
                </a:r>
              </a:p>
            </p:txBody>
          </p:sp>
          <p:sp>
            <p:nvSpPr>
              <p:cNvPr id="24" name="[9, 14]"/>
              <p:cNvSpPr/>
              <p:nvPr/>
            </p:nvSpPr>
            <p:spPr>
              <a:xfrm>
                <a:off x="3416264" y="5598958"/>
                <a:ext cx="775242" cy="539728"/>
              </a:xfrm>
              <a:prstGeom prst="rect">
                <a:avLst/>
              </a:prstGeom>
              <a:solidFill>
                <a:srgbClr val="A6A6A6"/>
              </a:solidFill>
              <a:ln w="25400">
                <a:noFil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>
                  <a:defRPr sz="1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 algn="ctr"/>
                <a:r>
                  <a:t>[9, 14]</a:t>
                </a:r>
              </a:p>
            </p:txBody>
          </p:sp>
          <p:sp>
            <p:nvSpPr>
              <p:cNvPr id="25" name="Line"/>
              <p:cNvSpPr/>
              <p:nvPr/>
            </p:nvSpPr>
            <p:spPr>
              <a:xfrm flipH="1" flipV="1">
                <a:off x="7075397" y="5968232"/>
                <a:ext cx="713223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6" name="Line"/>
              <p:cNvSpPr/>
              <p:nvPr/>
            </p:nvSpPr>
            <p:spPr>
              <a:xfrm flipH="1" flipV="1">
                <a:off x="7098654" y="5082978"/>
                <a:ext cx="713223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7" name="Line"/>
              <p:cNvSpPr/>
              <p:nvPr/>
            </p:nvSpPr>
            <p:spPr>
              <a:xfrm flipH="1" flipV="1">
                <a:off x="8563860" y="5077480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8" name="Line"/>
              <p:cNvSpPr/>
              <p:nvPr/>
            </p:nvSpPr>
            <p:spPr>
              <a:xfrm flipH="1" flipV="1">
                <a:off x="8563860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9" name="Line"/>
              <p:cNvSpPr/>
              <p:nvPr/>
            </p:nvSpPr>
            <p:spPr>
              <a:xfrm flipH="1" flipV="1">
                <a:off x="5617947" y="5082978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0" name="Line"/>
              <p:cNvSpPr/>
              <p:nvPr/>
            </p:nvSpPr>
            <p:spPr>
              <a:xfrm flipH="1" flipV="1">
                <a:off x="2710795" y="508847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1" name="Line"/>
              <p:cNvSpPr/>
              <p:nvPr/>
            </p:nvSpPr>
            <p:spPr>
              <a:xfrm flipH="1" flipV="1">
                <a:off x="4168247" y="5082978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2" name="Line"/>
              <p:cNvSpPr/>
              <p:nvPr/>
            </p:nvSpPr>
            <p:spPr>
              <a:xfrm flipH="1" flipV="1">
                <a:off x="2710795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3" name="Line"/>
              <p:cNvSpPr/>
              <p:nvPr/>
            </p:nvSpPr>
            <p:spPr>
              <a:xfrm flipH="1" flipV="1">
                <a:off x="4168247" y="5951737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4" name="Line"/>
              <p:cNvSpPr/>
              <p:nvPr/>
            </p:nvSpPr>
            <p:spPr>
              <a:xfrm flipH="1" flipV="1">
                <a:off x="5617947" y="5946239"/>
                <a:ext cx="713222" cy="128"/>
              </a:xfrm>
              <a:prstGeom prst="line">
                <a:avLst/>
              </a:prstGeom>
              <a:ln w="38100">
                <a:solidFill>
                  <a:srgbClr val="FF2600"/>
                </a:solidFill>
                <a:miter lim="400000"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lIns="45719" rIns="45719"/>
              <a:lstStyle/>
              <a:p>
                <a:pPr defTabSz="457200">
                  <a:defRPr sz="80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83180" y="6012180"/>
              <a:ext cx="7376160" cy="449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6926" y="6037752"/>
              <a:ext cx="5913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Reaction rates and propensities depend on the current state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6" name="image-481.pdf" descr="image-481.pdf">
            <a:extLst>
              <a:ext uri="{FF2B5EF4-FFF2-40B4-BE49-F238E27FC236}">
                <a16:creationId xmlns:a16="http://schemas.microsoft.com/office/drawing/2014/main" id="{66DE5F59-315B-034A-8B9C-6D42523B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567" y="1944196"/>
            <a:ext cx="785813" cy="3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-482.pdf" descr="image-482.pdf">
            <a:extLst>
              <a:ext uri="{FF2B5EF4-FFF2-40B4-BE49-F238E27FC236}">
                <a16:creationId xmlns:a16="http://schemas.microsoft.com/office/drawing/2014/main" id="{136A4C00-8E6E-9949-8591-280FDAE5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987" y="1933715"/>
            <a:ext cx="508993" cy="36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-481.pdf" descr="image-481.pdf">
            <a:extLst>
              <a:ext uri="{FF2B5EF4-FFF2-40B4-BE49-F238E27FC236}">
                <a16:creationId xmlns:a16="http://schemas.microsoft.com/office/drawing/2014/main" id="{76669F49-B193-FA44-B1BA-58AEE6D35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202"/>
          <a:stretch/>
        </p:blipFill>
        <p:spPr>
          <a:xfrm>
            <a:off x="7069574" y="955870"/>
            <a:ext cx="446322" cy="330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503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6C8138DF-8ED8-8840-AED0-438ED60A5675}"/>
              </a:ext>
            </a:extLst>
          </p:cNvPr>
          <p:cNvSpPr/>
          <p:nvPr/>
        </p:nvSpPr>
        <p:spPr>
          <a:xfrm>
            <a:off x="4476428" y="4953158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2A66DBB-66CE-E449-8A06-A6F2159D2F78}"/>
              </a:ext>
            </a:extLst>
          </p:cNvPr>
          <p:cNvSpPr/>
          <p:nvPr/>
        </p:nvSpPr>
        <p:spPr>
          <a:xfrm>
            <a:off x="4485031" y="4580850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031797-3840-3D4D-ACAF-68882D419E17}"/>
              </a:ext>
            </a:extLst>
          </p:cNvPr>
          <p:cNvSpPr/>
          <p:nvPr/>
        </p:nvSpPr>
        <p:spPr>
          <a:xfrm>
            <a:off x="4491127" y="4196802"/>
            <a:ext cx="7488837" cy="35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15851B9-C459-4845-A165-3517DE828168}"/>
                  </a:ext>
                </a:extLst>
              </p:cNvPr>
              <p:cNvSpPr txBox="1"/>
              <p:nvPr/>
            </p:nvSpPr>
            <p:spPr>
              <a:xfrm>
                <a:off x="9960863" y="4956482"/>
                <a:ext cx="1621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15851B9-C459-4845-A165-3517DE82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863" y="4956482"/>
                <a:ext cx="162153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0B6741C-862C-034D-BB59-7727D25C1E4A}"/>
                  </a:ext>
                </a:extLst>
              </p:cNvPr>
              <p:cNvSpPr txBox="1"/>
              <p:nvPr/>
            </p:nvSpPr>
            <p:spPr>
              <a:xfrm>
                <a:off x="7107080" y="4942937"/>
                <a:ext cx="20510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1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0B6741C-862C-034D-BB59-7727D25C1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080" y="4942937"/>
                <a:ext cx="2051068" cy="338554"/>
              </a:xfrm>
              <a:prstGeom prst="rect">
                <a:avLst/>
              </a:prstGeom>
              <a:blipFill>
                <a:blip r:embed="rId4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Law of Mass Action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828800" y="800101"/>
            <a:ext cx="10134600" cy="1112238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3429" y="763261"/>
            <a:ext cx="985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law of mass action states that the rate of a chemical reaction is proportional to the number of unique combinations by which reactants can combine to form the products: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168937" y="1919075"/>
                <a:ext cx="4198444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937" y="1919075"/>
                <a:ext cx="4198444" cy="1130822"/>
              </a:xfrm>
              <a:prstGeom prst="rect">
                <a:avLst/>
              </a:prstGeom>
              <a:blipFill>
                <a:blip r:embed="rId6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1883637" y="5405747"/>
            <a:ext cx="10080614" cy="1354217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8800" y="5405748"/>
            <a:ext cx="99356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x is large, x(x-1) is approximately equal to x</a:t>
            </a:r>
            <a:r>
              <a:rPr lang="en-US" sz="1600" baseline="30000" dirty="0"/>
              <a:t>2</a:t>
            </a:r>
            <a:r>
              <a:rPr lang="en-US" sz="1600" dirty="0"/>
              <a:t>.  This is the common form of mass action for ODE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x is small (integer copy numbers), the effect of finite molecule counts is far more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 is an arbitrary proportionality coefficient – in many applications, the integer in the denominator of the combinatorial is lumped into this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Propensity functions depend only on the </a:t>
            </a:r>
            <a:r>
              <a:rPr lang="en-US" sz="1600" b="1" i="1" dirty="0"/>
              <a:t>reactants</a:t>
            </a:r>
            <a:r>
              <a:rPr lang="en-US" sz="1600" dirty="0"/>
              <a:t> – the products are irrelevant.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4428855" y="3418759"/>
            <a:ext cx="7542503" cy="1937830"/>
            <a:chOff x="4373896" y="3057572"/>
            <a:chExt cx="7542503" cy="1937830"/>
          </a:xfrm>
        </p:grpSpPr>
        <p:grpSp>
          <p:nvGrpSpPr>
            <p:cNvPr id="85" name="Group 84"/>
            <p:cNvGrpSpPr/>
            <p:nvPr/>
          </p:nvGrpSpPr>
          <p:grpSpPr>
            <a:xfrm>
              <a:off x="4419604" y="3057572"/>
              <a:ext cx="7496795" cy="369332"/>
              <a:chOff x="4419604" y="3057572"/>
              <a:chExt cx="7496795" cy="369332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419604" y="3064546"/>
                <a:ext cx="7496795" cy="355385"/>
                <a:chOff x="4419604" y="3068970"/>
                <a:chExt cx="7496795" cy="355385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4419604" y="3068970"/>
                  <a:ext cx="2276981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696585" y="3068970"/>
                  <a:ext cx="2872886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9569471" y="3068970"/>
                  <a:ext cx="2346928" cy="355385"/>
                </a:xfrm>
                <a:prstGeom prst="rect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4558943" y="3057572"/>
                <a:ext cx="1002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Reaction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389671" y="3057572"/>
                    <a:ext cx="130574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choose k</a:t>
                    </a: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9671" y="3057572"/>
                    <a:ext cx="130574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000" r="-388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TextBox 58"/>
              <p:cNvSpPr txBox="1"/>
              <p:nvPr/>
            </p:nvSpPr>
            <p:spPr>
              <a:xfrm>
                <a:off x="9812126" y="3057572"/>
                <a:ext cx="2078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Propensity equation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373896" y="3442229"/>
              <a:ext cx="7534545" cy="374551"/>
              <a:chOff x="4373896" y="3392564"/>
              <a:chExt cx="7534545" cy="374551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4419604" y="3411730"/>
                <a:ext cx="7488837" cy="355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373896" y="3392564"/>
                    <a:ext cx="143691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3896" y="3392564"/>
                    <a:ext cx="143691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017505" y="3404756"/>
                    <a:ext cx="212030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 1 =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7505" y="3404756"/>
                    <a:ext cx="2120301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9959616" y="3416948"/>
                    <a:ext cx="18434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9616" y="3416948"/>
                    <a:ext cx="184342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696585" y="4187158"/>
                  <a:ext cx="287288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2)(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1)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585" y="4187158"/>
                  <a:ext cx="2872887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4471432" y="3802502"/>
              <a:ext cx="7355991" cy="375130"/>
              <a:chOff x="4471432" y="3761933"/>
              <a:chExt cx="7355991" cy="375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71432" y="3761933"/>
                    <a:ext cx="166244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1432" y="3761933"/>
                    <a:ext cx="166244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983999" y="3798509"/>
                    <a:ext cx="184342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a14:m>
                    <a:r>
                      <a:rPr lang="en-US" sz="1600" dirty="0"/>
                      <a:t>/2</a:t>
                    </a:r>
                  </a:p>
                </p:txBody>
              </p:sp>
            </mc:Choice>
            <mc:Fallback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999" y="3798509"/>
                    <a:ext cx="184342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6696585" y="3761933"/>
                    <a:ext cx="286559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𝑐h𝑜𝑜𝑠𝑒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 2)</m:t>
                        </m:r>
                      </m:oMath>
                    </a14:m>
                    <a:r>
                      <a:rPr lang="en-US" sz="16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−1)/2</m:t>
                        </m:r>
                      </m:oMath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585" y="3761933"/>
                    <a:ext cx="2865591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8" name="Straight Connector 87"/>
            <p:cNvCxnSpPr>
              <a:cxnSpLocks/>
              <a:stCxn id="58" idx="1"/>
            </p:cNvCxnSpPr>
            <p:nvPr/>
          </p:nvCxnSpPr>
          <p:spPr>
            <a:xfrm>
              <a:off x="9569471" y="3242239"/>
              <a:ext cx="0" cy="1722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419604" y="3057572"/>
              <a:ext cx="7496794" cy="18943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cxnSpLocks/>
              <a:stCxn id="56" idx="1"/>
            </p:cNvCxnSpPr>
            <p:nvPr/>
          </p:nvCxnSpPr>
          <p:spPr>
            <a:xfrm>
              <a:off x="6696585" y="3242239"/>
              <a:ext cx="0" cy="17531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893034" y="3513371"/>
            <a:ext cx="2503075" cy="1843218"/>
            <a:chOff x="1883637" y="2972720"/>
            <a:chExt cx="2503075" cy="1843218"/>
          </a:xfrm>
        </p:grpSpPr>
        <p:grpSp>
          <p:nvGrpSpPr>
            <p:cNvPr id="94" name="Group 93"/>
            <p:cNvGrpSpPr/>
            <p:nvPr/>
          </p:nvGrpSpPr>
          <p:grpSpPr>
            <a:xfrm>
              <a:off x="1883881" y="2991858"/>
              <a:ext cx="2502831" cy="1808830"/>
              <a:chOff x="1868781" y="2840169"/>
              <a:chExt cx="2300648" cy="1840294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868781" y="2840169"/>
                <a:ext cx="2300648" cy="66033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913335" y="2944012"/>
                    <a:ext cx="2075440" cy="43377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335" y="2944012"/>
                    <a:ext cx="2075440" cy="43377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Rectangle 92"/>
              <p:cNvSpPr/>
              <p:nvPr/>
            </p:nvSpPr>
            <p:spPr>
              <a:xfrm>
                <a:off x="1868781" y="3496539"/>
                <a:ext cx="2300648" cy="11839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6981" y="3734032"/>
              <a:ext cx="1601188" cy="961254"/>
              <a:chOff x="2483924" y="3785374"/>
              <a:chExt cx="2147455" cy="128919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559134" y="4011006"/>
                <a:ext cx="225632" cy="2256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321134" y="3785374"/>
                <a:ext cx="225632" cy="2256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483924" y="4774985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405747" y="4394974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49001" y="4416745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817412" y="4848941"/>
                <a:ext cx="225632" cy="2256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1883637" y="2972720"/>
              <a:ext cx="2502831" cy="1843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CC19A0-9BAC-9F48-9D90-531A162770DC}"/>
                  </a:ext>
                </a:extLst>
              </p:cNvPr>
              <p:cNvSpPr/>
              <p:nvPr/>
            </p:nvSpPr>
            <p:spPr>
              <a:xfrm>
                <a:off x="1657517" y="3069259"/>
                <a:ext cx="102770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en-US" dirty="0"/>
                  <a:t> is the number of </a:t>
                </a:r>
                <a:r>
                  <a:rPr lang="en-US" i="1" dirty="0"/>
                  <a:t>reactant</a:t>
                </a:r>
                <a:r>
                  <a:rPr lang="en-US" dirty="0"/>
                  <a:t> molecules of species </a:t>
                </a:r>
                <a:r>
                  <a:rPr lang="en-US" i="1" dirty="0"/>
                  <a:t>n</a:t>
                </a:r>
                <a:r>
                  <a:rPr lang="en-US" dirty="0"/>
                  <a:t> needed for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reaction and k arbitrary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CC19A0-9BAC-9F48-9D90-531A16277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17" y="3069259"/>
                <a:ext cx="10277074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170F57-21AA-6344-85D6-9D9BEAA9FA90}"/>
                  </a:ext>
                </a:extLst>
              </p:cNvPr>
              <p:cNvSpPr txBox="1"/>
              <p:nvPr/>
            </p:nvSpPr>
            <p:spPr>
              <a:xfrm>
                <a:off x="7175716" y="1912339"/>
                <a:ext cx="429213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𝑐h𝑜𝑜𝑠𝑒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170F57-21AA-6344-85D6-9D9BEAA9F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716" y="1912339"/>
                <a:ext cx="4292139" cy="1130822"/>
              </a:xfrm>
              <a:prstGeom prst="rect">
                <a:avLst/>
              </a:prstGeom>
              <a:blipFill>
                <a:blip r:embed="rId17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DC4B84-932A-B348-B0A9-4F0CF0CF425A}"/>
                  </a:ext>
                </a:extLst>
              </p:cNvPr>
              <p:cNvSpPr/>
              <p:nvPr/>
            </p:nvSpPr>
            <p:spPr>
              <a:xfrm>
                <a:off x="4255809" y="4953962"/>
                <a:ext cx="16795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DC4B84-932A-B348-B0A9-4F0CF0CF4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9" y="4953962"/>
                <a:ext cx="1679512" cy="338554"/>
              </a:xfrm>
              <a:prstGeom prst="rect">
                <a:avLst/>
              </a:prstGeom>
              <a:blipFill>
                <a:blip r:embed="rId1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5686BE3-18DD-1B49-892D-D0B23BACE2D8}"/>
                  </a:ext>
                </a:extLst>
              </p:cNvPr>
              <p:cNvSpPr txBox="1"/>
              <p:nvPr/>
            </p:nvSpPr>
            <p:spPr>
              <a:xfrm>
                <a:off x="9790220" y="4584921"/>
                <a:ext cx="2036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5686BE3-18DD-1B49-892D-D0B23BACE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220" y="4584921"/>
                <a:ext cx="2036020" cy="338554"/>
              </a:xfrm>
              <a:prstGeom prst="rect">
                <a:avLst/>
              </a:prstGeom>
              <a:blipFill>
                <a:blip r:embed="rId1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893B0EF-B85A-CF40-BECD-4FE6C2D6F2E0}"/>
                  </a:ext>
                </a:extLst>
              </p:cNvPr>
              <p:cNvSpPr/>
              <p:nvPr/>
            </p:nvSpPr>
            <p:spPr>
              <a:xfrm>
                <a:off x="4513373" y="4565731"/>
                <a:ext cx="17936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893B0EF-B85A-CF40-BECD-4FE6C2D6F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73" y="4565731"/>
                <a:ext cx="1793634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83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88491-F599-AF55-38CF-103CB08EF0D2}"/>
                  </a:ext>
                </a:extLst>
              </p:cNvPr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88491-F599-AF55-38CF-103CB08EF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91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0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0" y="4125097"/>
            <a:ext cx="10146204" cy="2634868"/>
            <a:chOff x="1828800" y="4125097"/>
            <a:chExt cx="10146204" cy="2634868"/>
          </a:xfrm>
        </p:grpSpPr>
        <p:sp>
          <p:nvSpPr>
            <p:cNvPr id="20" name="Rectangle 19"/>
            <p:cNvSpPr/>
            <p:nvPr/>
          </p:nvSpPr>
          <p:spPr>
            <a:xfrm>
              <a:off x="1828800" y="4125097"/>
              <a:ext cx="10146204" cy="5029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Use the Law of Mass action to write the propensity of the above reactions.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4628017"/>
              <a:ext cx="10134600" cy="2131948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828801" y="801201"/>
            <a:ext cx="10134600" cy="7609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Reaction Propensity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4914" y="778696"/>
            <a:ext cx="99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Propensity is a function of state and time which describes the instantaneous rate of reaction of chemical reactions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1" y="1701580"/>
            <a:ext cx="2303459" cy="2308324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83" y="1910447"/>
                <a:ext cx="1830437" cy="1846659"/>
              </a:xfrm>
              <a:prstGeom prst="rect">
                <a:avLst/>
              </a:prstGeom>
              <a:blipFill>
                <a:blip r:embed="rId3"/>
                <a:stretch>
                  <a:fillRect l="-2333" r="-1667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solidFill>
                <a:srgbClr val="F4EDD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reaction has its own propensity to react.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propensity vector (W) </a:t>
                </a:r>
                <a:r>
                  <a:rPr lang="en-US" sz="2400" dirty="0"/>
                  <a:t>describes the propensity of each reaction in a vector: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71" y="1701580"/>
                <a:ext cx="7713434" cy="2308324"/>
              </a:xfrm>
              <a:prstGeom prst="rect">
                <a:avLst/>
              </a:prstGeom>
              <a:blipFill>
                <a:blip r:embed="rId4"/>
                <a:stretch>
                  <a:fillRect l="-1186" t="-2111" r="-237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44914" y="4959199"/>
                <a:ext cx="35186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/2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14" y="4959199"/>
                <a:ext cx="3518626" cy="1323439"/>
              </a:xfrm>
              <a:prstGeom prst="rect">
                <a:avLst/>
              </a:prstGeom>
              <a:blipFill>
                <a:blip r:embed="rId5"/>
                <a:stretch>
                  <a:fillRect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4396" y="4961624"/>
                <a:ext cx="3518626" cy="13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)/</m:t>
                                      </m:r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1600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96" y="4961624"/>
                <a:ext cx="3518626" cy="1316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8355711" y="4979430"/>
                <a:ext cx="3518626" cy="132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or 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1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11" y="4979430"/>
                <a:ext cx="3518626" cy="1329275"/>
              </a:xfrm>
              <a:prstGeom prst="rect">
                <a:avLst/>
              </a:prstGeom>
              <a:blipFill>
                <a:blip r:embed="rId7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0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“mean field” ODE description for the instantaneous rate of change of the average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Write the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given the S and W defined above.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828800" y="4420421"/>
            <a:ext cx="10134600" cy="2339544"/>
          </a:xfrm>
          <a:prstGeom prst="rect">
            <a:avLst/>
          </a:prstGeom>
          <a:solidFill>
            <a:srgbClr val="E1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39075" y="4508302"/>
                <a:ext cx="65370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5" y="4508302"/>
                <a:ext cx="653705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39074" y="5191110"/>
                <a:ext cx="65902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4" y="5191110"/>
                <a:ext cx="659027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39073" y="5873917"/>
                <a:ext cx="65902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3" y="5873917"/>
                <a:ext cx="659027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2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Write the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given the S and W defined above.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17501"/>
                <a:ext cx="10122780" cy="5029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828800" y="4420421"/>
            <a:ext cx="10134600" cy="2339544"/>
          </a:xfrm>
          <a:prstGeom prst="rect">
            <a:avLst/>
          </a:prstGeom>
          <a:solidFill>
            <a:srgbClr val="E1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39075" y="4508302"/>
                <a:ext cx="344010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5" y="4508302"/>
                <a:ext cx="3440109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39074" y="5191110"/>
                <a:ext cx="281737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4" y="5191110"/>
                <a:ext cx="2817374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39073" y="5873917"/>
                <a:ext cx="19238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073" y="5873917"/>
                <a:ext cx="1923860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00558" y="5047079"/>
                <a:ext cx="376872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8" y="5047079"/>
                <a:ext cx="3768724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4E6077-46BB-7645-9268-DCEEA83AAAC1}"/>
              </a:ext>
            </a:extLst>
          </p:cNvPr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CDF3BF-BFB5-0A47-A94E-3298146A0F26}"/>
              </a:ext>
            </a:extLst>
          </p:cNvPr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385290-B765-1E48-96F6-D97DFFAC8E30}"/>
              </a:ext>
            </a:extLst>
          </p:cNvPr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“mean field” ODE description for the instantaneous rate of change of the average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2469E9-F905-754D-A93C-E767B4EB7C12}"/>
                  </a:ext>
                </a:extLst>
              </p:cNvPr>
              <p:cNvSpPr txBox="1"/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2469E9-F905-754D-A93C-E767B4EB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22" y="1325194"/>
                <a:ext cx="4212809" cy="818429"/>
              </a:xfrm>
              <a:prstGeom prst="rect">
                <a:avLst/>
              </a:prstGeom>
              <a:blipFill>
                <a:blip r:embed="rId11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3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5080" y="4283264"/>
            <a:ext cx="5596500" cy="160460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Putting it all together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28" y="2624873"/>
                <a:ext cx="43242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/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0BAA1A-3D43-A049-AB88-5D7CBF9BC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15" y="2359039"/>
                <a:ext cx="3518626" cy="1469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4293" t="1575"/>
          <a:stretch/>
        </p:blipFill>
        <p:spPr>
          <a:xfrm>
            <a:off x="2381434" y="3917501"/>
            <a:ext cx="4161055" cy="266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42489" y="4346603"/>
                <a:ext cx="4933231" cy="160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can be integrated numerically to solve for the ODE solution of the model.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dirty="0" err="1"/>
                  <a:t>scipy.integrate.odeint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489" y="4346603"/>
                <a:ext cx="4933231" cy="1604606"/>
              </a:xfrm>
              <a:prstGeom prst="rect">
                <a:avLst/>
              </a:prstGeom>
              <a:blipFill>
                <a:blip r:embed="rId7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4EFB7-278F-6E4A-B9D9-E11B7142BC5C}"/>
              </a:ext>
            </a:extLst>
          </p:cNvPr>
          <p:cNvSpPr/>
          <p:nvPr/>
        </p:nvSpPr>
        <p:spPr>
          <a:xfrm>
            <a:off x="1828800" y="1289634"/>
            <a:ext cx="10122780" cy="101922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AD30C-0AFC-2445-B438-4BCB1DBD7DF7}"/>
              </a:ext>
            </a:extLst>
          </p:cNvPr>
          <p:cNvSpPr/>
          <p:nvPr/>
        </p:nvSpPr>
        <p:spPr>
          <a:xfrm>
            <a:off x="1828800" y="808948"/>
            <a:ext cx="10122780" cy="480685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3A1AC-7218-7340-B542-C57B9906B418}"/>
              </a:ext>
            </a:extLst>
          </p:cNvPr>
          <p:cNvSpPr txBox="1"/>
          <p:nvPr/>
        </p:nvSpPr>
        <p:spPr>
          <a:xfrm>
            <a:off x="2308431" y="803963"/>
            <a:ext cx="9643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ODE description for the instantaneous rate of change of the entire system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C4D0C3-D30F-D548-8035-EF6001987F16}"/>
                  </a:ext>
                </a:extLst>
              </p:cNvPr>
              <p:cNvSpPr txBox="1"/>
              <p:nvPr/>
            </p:nvSpPr>
            <p:spPr>
              <a:xfrm>
                <a:off x="4334152" y="1421781"/>
                <a:ext cx="421280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C4D0C3-D30F-D548-8035-EF600198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152" y="1421781"/>
                <a:ext cx="4212809" cy="818429"/>
              </a:xfrm>
              <a:prstGeom prst="rect">
                <a:avLst/>
              </a:prstGeom>
              <a:blipFill>
                <a:blip r:embed="rId8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EA4E08-4F88-4B75-BDFB-5879CDA5FA67}"/>
              </a:ext>
            </a:extLst>
          </p:cNvPr>
          <p:cNvSpPr/>
          <p:nvPr/>
        </p:nvSpPr>
        <p:spPr>
          <a:xfrm>
            <a:off x="1828800" y="5428343"/>
            <a:ext cx="10134600" cy="1190171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59185" y="5527393"/>
            <a:ext cx="9677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Intensity signals of nascent protein display fluctuations over time due to underlying transcription dynamics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-237315" y="-7812263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Franklin Gothic Medium Cond" panose="020B0606030402020204" pitchFamily="34" charset="0"/>
              </a:rPr>
              <a:t>Imaging translation at single molecule resolution</a:t>
            </a:r>
            <a:endParaRPr lang="en-US" sz="4800" dirty="0">
              <a:latin typeface="Franklin Gothic Medium Cond" panose="020B06060304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-303570" y="-7000920"/>
            <a:ext cx="11463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79791" y="4308497"/>
            <a:ext cx="1" cy="5326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959185" y="920484"/>
            <a:ext cx="9677123" cy="4039379"/>
            <a:chOff x="540608" y="1475261"/>
            <a:chExt cx="10866182" cy="4535710"/>
          </a:xfrm>
        </p:grpSpPr>
        <p:grpSp>
          <p:nvGrpSpPr>
            <p:cNvPr id="39" name="Group 38"/>
            <p:cNvGrpSpPr/>
            <p:nvPr/>
          </p:nvGrpSpPr>
          <p:grpSpPr>
            <a:xfrm>
              <a:off x="2653240" y="2145799"/>
              <a:ext cx="4764188" cy="2928598"/>
              <a:chOff x="2653240" y="2145799"/>
              <a:chExt cx="4764188" cy="2928598"/>
            </a:xfrm>
          </p:grpSpPr>
          <p:sp>
            <p:nvSpPr>
              <p:cNvPr id="40" name="Shape 727"/>
              <p:cNvSpPr txBox="1">
                <a:spLocks/>
              </p:cNvSpPr>
              <p:nvPr/>
            </p:nvSpPr>
            <p:spPr>
              <a:xfrm>
                <a:off x="2653240" y="3796744"/>
                <a:ext cx="2416826" cy="3902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21900" tIns="121900" rIns="121900" bIns="121900" anchor="t" anchorCtr="0">
                <a:noAutofit/>
              </a:bodyPr>
              <a:lstStyle/>
              <a:p>
                <a:r>
                  <a:rPr lang="en" sz="2000" b="1" kern="0" spc="100" dirty="0">
                    <a:solidFill>
                      <a:srgbClr val="EF8600"/>
                    </a:solidFill>
                    <a:uFillTx/>
                    <a:latin typeface="Franklin Gothic Demi" panose="020B0703020102020204" pitchFamily="34" charset="0"/>
                    <a:ea typeface="Courier New"/>
                    <a:cs typeface="Aharoni" panose="02010803020104030203" pitchFamily="2" charset="-79"/>
                    <a:sym typeface="Courier New"/>
                  </a:rPr>
                  <a:t>Ribosome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774430" y="2145799"/>
                <a:ext cx="3642998" cy="2928598"/>
                <a:chOff x="3266239" y="1706278"/>
                <a:chExt cx="5673277" cy="4940577"/>
              </a:xfrm>
            </p:grpSpPr>
            <p:sp>
              <p:nvSpPr>
                <p:cNvPr id="42" name="Shape 715"/>
                <p:cNvSpPr>
                  <a:spLocks/>
                </p:cNvSpPr>
                <p:nvPr/>
              </p:nvSpPr>
              <p:spPr>
                <a:xfrm>
                  <a:off x="3266239" y="4444477"/>
                  <a:ext cx="5673277" cy="220237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6288" h="47150" extrusionOk="0">
                      <a:moveTo>
                        <a:pt x="0" y="47150"/>
                      </a:moveTo>
                      <a:cubicBezTo>
                        <a:pt x="1960" y="41760"/>
                        <a:pt x="2012" y="33253"/>
                        <a:pt x="7527" y="31678"/>
                      </a:cubicBezTo>
                      <a:cubicBezTo>
                        <a:pt x="15991" y="29260"/>
                        <a:pt x="24687" y="35899"/>
                        <a:pt x="33454" y="36696"/>
                      </a:cubicBezTo>
                      <a:cubicBezTo>
                        <a:pt x="38068" y="37115"/>
                        <a:pt x="42378" y="33949"/>
                        <a:pt x="46417" y="31678"/>
                      </a:cubicBezTo>
                      <a:cubicBezTo>
                        <a:pt x="50970" y="29116"/>
                        <a:pt x="55797" y="25668"/>
                        <a:pt x="57708" y="20806"/>
                      </a:cubicBezTo>
                      <a:cubicBezTo>
                        <a:pt x="59724" y="15673"/>
                        <a:pt x="57896" y="8223"/>
                        <a:pt x="62308" y="4915"/>
                      </a:cubicBezTo>
                      <a:cubicBezTo>
                        <a:pt x="68234" y="469"/>
                        <a:pt x="76695" y="-551"/>
                        <a:pt x="84053" y="315"/>
                      </a:cubicBezTo>
                      <a:cubicBezTo>
                        <a:pt x="94744" y="1573"/>
                        <a:pt x="99454" y="15515"/>
                        <a:pt x="108307" y="21642"/>
                      </a:cubicBezTo>
                      <a:cubicBezTo>
                        <a:pt x="113240" y="25056"/>
                        <a:pt x="120466" y="23932"/>
                        <a:pt x="126288" y="22478"/>
                      </a:cubicBezTo>
                    </a:path>
                  </a:pathLst>
                </a:custGeom>
                <a:noFill/>
                <a:ln w="76200" cap="flat" cmpd="sng">
                  <a:solidFill>
                    <a:schemeClr val="tx1">
                      <a:lumMod val="85000"/>
                    </a:schemeClr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43" name="Shape 716"/>
                <p:cNvSpPr>
                  <a:spLocks/>
                </p:cNvSpPr>
                <p:nvPr/>
              </p:nvSpPr>
              <p:spPr>
                <a:xfrm rot="6770582">
                  <a:off x="6346948" y="3789344"/>
                  <a:ext cx="947945" cy="905977"/>
                </a:xfrm>
                <a:prstGeom prst="chord">
                  <a:avLst>
                    <a:gd name="adj1" fmla="val 2700000"/>
                    <a:gd name="adj2" fmla="val 1620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Shape 717"/>
                <p:cNvSpPr>
                  <a:spLocks/>
                </p:cNvSpPr>
                <p:nvPr/>
              </p:nvSpPr>
              <p:spPr>
                <a:xfrm rot="7783692">
                  <a:off x="3726132" y="5312298"/>
                  <a:ext cx="948139" cy="906092"/>
                </a:xfrm>
                <a:prstGeom prst="chord">
                  <a:avLst>
                    <a:gd name="adj1" fmla="val 2700000"/>
                    <a:gd name="adj2" fmla="val 1620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" name="Shape 718"/>
                <p:cNvCxnSpPr/>
                <p:nvPr/>
              </p:nvCxnSpPr>
              <p:spPr>
                <a:xfrm flipV="1">
                  <a:off x="3266239" y="6110311"/>
                  <a:ext cx="135832" cy="536544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46" name="Shape 719"/>
                <p:cNvCxnSpPr/>
                <p:nvPr/>
              </p:nvCxnSpPr>
              <p:spPr>
                <a:xfrm flipV="1">
                  <a:off x="5887793" y="4869633"/>
                  <a:ext cx="58002" cy="485851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FF00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47" name="Shape 720"/>
                <p:cNvSpPr>
                  <a:spLocks/>
                </p:cNvSpPr>
                <p:nvPr/>
              </p:nvSpPr>
              <p:spPr>
                <a:xfrm>
                  <a:off x="4250746" y="4444477"/>
                  <a:ext cx="325833" cy="9060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75" h="27181" extrusionOk="0">
                      <a:moveTo>
                        <a:pt x="3084" y="27181"/>
                      </a:moveTo>
                      <a:cubicBezTo>
                        <a:pt x="3572" y="25369"/>
                        <a:pt x="6499" y="19096"/>
                        <a:pt x="6012" y="16309"/>
                      </a:cubicBezTo>
                      <a:cubicBezTo>
                        <a:pt x="5524" y="13521"/>
                        <a:pt x="-470" y="13172"/>
                        <a:pt x="157" y="10454"/>
                      </a:cubicBezTo>
                      <a:cubicBezTo>
                        <a:pt x="784" y="7735"/>
                        <a:pt x="8172" y="1742"/>
                        <a:pt x="9775" y="0"/>
                      </a:cubicBezTo>
                    </a:path>
                  </a:pathLst>
                </a:custGeom>
                <a:noFill/>
                <a:ln w="57150" cap="flat" cmpd="sng">
                  <a:solidFill>
                    <a:srgbClr val="2038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48" name="Shape 721"/>
                <p:cNvSpPr>
                  <a:spLocks/>
                </p:cNvSpPr>
                <p:nvPr/>
              </p:nvSpPr>
              <p:spPr>
                <a:xfrm>
                  <a:off x="4214139" y="44584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31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Shape 722"/>
                <p:cNvSpPr>
                  <a:spLocks/>
                </p:cNvSpPr>
                <p:nvPr/>
              </p:nvSpPr>
              <p:spPr>
                <a:xfrm>
                  <a:off x="6749877" y="2102776"/>
                  <a:ext cx="901967" cy="16726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059" h="50180" extrusionOk="0">
                      <a:moveTo>
                        <a:pt x="5471" y="50180"/>
                      </a:moveTo>
                      <a:cubicBezTo>
                        <a:pt x="4565" y="48716"/>
                        <a:pt x="-104" y="43768"/>
                        <a:pt x="35" y="41399"/>
                      </a:cubicBezTo>
                      <a:cubicBezTo>
                        <a:pt x="174" y="39029"/>
                        <a:pt x="4914" y="38331"/>
                        <a:pt x="6308" y="35962"/>
                      </a:cubicBezTo>
                      <a:cubicBezTo>
                        <a:pt x="7701" y="33592"/>
                        <a:pt x="6725" y="29480"/>
                        <a:pt x="8398" y="27181"/>
                      </a:cubicBezTo>
                      <a:cubicBezTo>
                        <a:pt x="10070" y="24881"/>
                        <a:pt x="13277" y="25369"/>
                        <a:pt x="16344" y="22163"/>
                      </a:cubicBezTo>
                      <a:cubicBezTo>
                        <a:pt x="19410" y="18957"/>
                        <a:pt x="25752" y="11638"/>
                        <a:pt x="26798" y="7945"/>
                      </a:cubicBezTo>
                      <a:cubicBezTo>
                        <a:pt x="27843" y="4251"/>
                        <a:pt x="23313" y="1324"/>
                        <a:pt x="22616" y="0"/>
                      </a:cubicBezTo>
                    </a:path>
                  </a:pathLst>
                </a:custGeom>
                <a:noFill/>
                <a:ln w="57150" cap="flat" cmpd="sng">
                  <a:solidFill>
                    <a:srgbClr val="2038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sp>
            <p:sp>
              <p:nvSpPr>
                <p:cNvPr id="50" name="Shape 723"/>
                <p:cNvSpPr>
                  <a:spLocks/>
                </p:cNvSpPr>
                <p:nvPr/>
              </p:nvSpPr>
              <p:spPr>
                <a:xfrm>
                  <a:off x="7651839" y="22571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Shape 724"/>
                <p:cNvSpPr>
                  <a:spLocks/>
                </p:cNvSpPr>
                <p:nvPr/>
              </p:nvSpPr>
              <p:spPr>
                <a:xfrm>
                  <a:off x="6962939" y="3247976"/>
                  <a:ext cx="195200" cy="195200"/>
                </a:xfrm>
                <a:prstGeom prst="ellipse">
                  <a:avLst/>
                </a:prstGeom>
                <a:solidFill>
                  <a:srgbClr val="00FF00"/>
                </a:solidFill>
                <a:ln w="31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ctr" anchorCtr="0">
                  <a:noAutofit/>
                </a:bodyPr>
                <a:lstStyle/>
                <a:p>
                  <a:endParaRPr sz="1867" kern="0">
                    <a:solidFill>
                      <a:srgbClr val="000000"/>
                    </a:solidFill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Shape 725"/>
                <p:cNvSpPr>
                  <a:spLocks/>
                </p:cNvSpPr>
                <p:nvPr/>
              </p:nvSpPr>
              <p:spPr>
                <a:xfrm>
                  <a:off x="4771706" y="5629344"/>
                  <a:ext cx="515733" cy="3124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72" h="9373" extrusionOk="0">
                      <a:moveTo>
                        <a:pt x="0" y="4181"/>
                      </a:moveTo>
                      <a:cubicBezTo>
                        <a:pt x="418" y="5017"/>
                        <a:pt x="-69" y="9895"/>
                        <a:pt x="2509" y="9199"/>
                      </a:cubicBezTo>
                      <a:cubicBezTo>
                        <a:pt x="5087" y="8502"/>
                        <a:pt x="13311" y="1533"/>
                        <a:pt x="15472" y="0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sp>
            <p:sp>
              <p:nvSpPr>
                <p:cNvPr id="53" name="Shape 726"/>
                <p:cNvSpPr txBox="1">
                  <a:spLocks/>
                </p:cNvSpPr>
                <p:nvPr/>
              </p:nvSpPr>
              <p:spPr>
                <a:xfrm>
                  <a:off x="5572584" y="5857142"/>
                  <a:ext cx="1669603" cy="4555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121900" tIns="121900" rIns="121900" bIns="121900" anchor="t" anchorCtr="0">
                  <a:noAutofit/>
                </a:bodyPr>
                <a:lstStyle/>
                <a:p>
                  <a:r>
                    <a:rPr lang="en-US" sz="2000" b="1" kern="0" spc="100" dirty="0">
                      <a:solidFill>
                        <a:srgbClr val="FFFFFF"/>
                      </a:solidFill>
                      <a:uFillTx/>
                      <a:latin typeface="Franklin Gothic Demi" panose="020B0703020102020204" pitchFamily="34" charset="0"/>
                      <a:ea typeface="Courier New"/>
                      <a:cs typeface="Aharoni" panose="02010803020104030203" pitchFamily="2" charset="-79"/>
                      <a:sym typeface="Courier New"/>
                    </a:rPr>
                    <a:t>RNA</a:t>
                  </a:r>
                  <a:endParaRPr lang="en" sz="2000" b="1" kern="0" spc="100" dirty="0">
                    <a:solidFill>
                      <a:srgbClr val="FFFFFF"/>
                    </a:solidFill>
                    <a:uFillTx/>
                    <a:latin typeface="Franklin Gothic Demi" panose="020B0703020102020204" pitchFamily="34" charset="0"/>
                    <a:ea typeface="Courier New"/>
                    <a:cs typeface="Aharoni" panose="02010803020104030203" pitchFamily="2" charset="-79"/>
                    <a:sym typeface="Courier New"/>
                  </a:endParaRPr>
                </a:p>
              </p:txBody>
            </p:sp>
            <p:sp>
              <p:nvSpPr>
                <p:cNvPr id="54" name="TextBox 53"/>
                <p:cNvSpPr txBox="1">
                  <a:spLocks/>
                </p:cNvSpPr>
                <p:nvPr/>
              </p:nvSpPr>
              <p:spPr>
                <a:xfrm>
                  <a:off x="5300927" y="1706278"/>
                  <a:ext cx="3177035" cy="1340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kern="0" spc="100" dirty="0">
                      <a:solidFill>
                        <a:schemeClr val="accent5">
                          <a:lumMod val="50000"/>
                        </a:schemeClr>
                      </a:solidFill>
                      <a:uFillTx/>
                      <a:latin typeface="Franklin Gothic Demi" panose="020B0703020102020204" pitchFamily="34" charset="0"/>
                      <a:ea typeface="Courier New" charset="0"/>
                      <a:cs typeface="Aharoni" panose="02010803020104030203" pitchFamily="2" charset="-79"/>
                      <a:sym typeface="Arial"/>
                    </a:rPr>
                    <a:t>Nascent Protein</a:t>
                  </a:r>
                </a:p>
              </p:txBody>
            </p:sp>
          </p:grpSp>
        </p:grpSp>
        <p:pic>
          <p:nvPicPr>
            <p:cNvPr id="55" name="Positive_cell_03_sweet-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16247" y="1641380"/>
              <a:ext cx="1565040" cy="1565039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1437373" y="2868180"/>
              <a:ext cx="546212" cy="591792"/>
              <a:chOff x="1463565" y="2868180"/>
              <a:chExt cx="546212" cy="591792"/>
            </a:xfrm>
          </p:grpSpPr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1463565" y="2868180"/>
                <a:ext cx="445062" cy="44506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uFillTx/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1807476" y="3241487"/>
                <a:ext cx="202301" cy="21848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2658270" y="5539285"/>
              <a:ext cx="7045257" cy="471686"/>
              <a:chOff x="647382" y="3237240"/>
              <a:chExt cx="10956291" cy="423160"/>
            </a:xfrm>
          </p:grpSpPr>
          <p:sp>
            <p:nvSpPr>
              <p:cNvPr id="61" name="Rectangle 60"/>
              <p:cNvSpPr>
                <a:spLocks/>
              </p:cNvSpPr>
              <p:nvPr/>
            </p:nvSpPr>
            <p:spPr>
              <a:xfrm>
                <a:off x="647382" y="3237240"/>
                <a:ext cx="2747643" cy="423157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uFillTx/>
                    <a:latin typeface="Century Gothic" panose="020B0502020202020204" pitchFamily="34" charset="0"/>
                  </a:rPr>
                  <a:t>Spaghetti Monster</a:t>
                </a:r>
              </a:p>
            </p:txBody>
          </p:sp>
          <p:sp>
            <p:nvSpPr>
              <p:cNvPr id="62" name="Rectangle 61"/>
              <p:cNvSpPr>
                <a:spLocks/>
              </p:cNvSpPr>
              <p:nvPr/>
            </p:nvSpPr>
            <p:spPr>
              <a:xfrm>
                <a:off x="3395025" y="3237242"/>
                <a:ext cx="5478145" cy="423157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uFillTx/>
                    <a:latin typeface="Century Gothic" panose="020B0502020202020204" pitchFamily="34" charset="0"/>
                  </a:rPr>
                  <a:t>Protein of Interest</a:t>
                </a:r>
              </a:p>
            </p:txBody>
          </p:sp>
          <p:sp>
            <p:nvSpPr>
              <p:cNvPr id="63" name="Rectangle 62"/>
              <p:cNvSpPr>
                <a:spLocks/>
              </p:cNvSpPr>
              <p:nvPr/>
            </p:nvSpPr>
            <p:spPr>
              <a:xfrm>
                <a:off x="8873174" y="3237242"/>
                <a:ext cx="2730499" cy="4231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uFillTx/>
                    <a:latin typeface="Century Gothic" panose="020B0502020202020204" pitchFamily="34" charset="0"/>
                  </a:rPr>
                  <a:t>MS2-mCherry</a:t>
                </a:r>
              </a:p>
            </p:txBody>
          </p:sp>
        </p:grpSp>
        <p:cxnSp>
          <p:nvCxnSpPr>
            <p:cNvPr id="64" name="Straight Connector 63"/>
            <p:cNvCxnSpPr/>
            <p:nvPr/>
          </p:nvCxnSpPr>
          <p:spPr>
            <a:xfrm flipH="1">
              <a:off x="7192328" y="4391025"/>
              <a:ext cx="225101" cy="3333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hape 721"/>
            <p:cNvSpPr>
              <a:spLocks/>
            </p:cNvSpPr>
            <p:nvPr/>
          </p:nvSpPr>
          <p:spPr>
            <a:xfrm>
              <a:off x="4462449" y="3689621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721"/>
            <p:cNvSpPr>
              <a:spLocks/>
            </p:cNvSpPr>
            <p:nvPr/>
          </p:nvSpPr>
          <p:spPr>
            <a:xfrm>
              <a:off x="3399092" y="3344264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721"/>
            <p:cNvSpPr>
              <a:spLocks/>
            </p:cNvSpPr>
            <p:nvPr/>
          </p:nvSpPr>
          <p:spPr>
            <a:xfrm>
              <a:off x="7354756" y="3101932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721"/>
            <p:cNvSpPr>
              <a:spLocks/>
            </p:cNvSpPr>
            <p:nvPr/>
          </p:nvSpPr>
          <p:spPr>
            <a:xfrm>
              <a:off x="7024195" y="523574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721"/>
            <p:cNvSpPr>
              <a:spLocks/>
            </p:cNvSpPr>
            <p:nvPr/>
          </p:nvSpPr>
          <p:spPr>
            <a:xfrm>
              <a:off x="6551712" y="2356644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24"/>
            <p:cNvSpPr>
              <a:spLocks/>
            </p:cNvSpPr>
            <p:nvPr/>
          </p:nvSpPr>
          <p:spPr>
            <a:xfrm>
              <a:off x="6175259" y="2943955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24"/>
            <p:cNvSpPr>
              <a:spLocks/>
            </p:cNvSpPr>
            <p:nvPr/>
          </p:nvSpPr>
          <p:spPr>
            <a:xfrm>
              <a:off x="4678468" y="2472352"/>
              <a:ext cx="125344" cy="115708"/>
            </a:xfrm>
            <a:prstGeom prst="ellipse">
              <a:avLst/>
            </a:prstGeom>
            <a:solidFill>
              <a:srgbClr val="00FF00"/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4"/>
            <p:cNvSpPr>
              <a:spLocks/>
            </p:cNvSpPr>
            <p:nvPr/>
          </p:nvSpPr>
          <p:spPr>
            <a:xfrm>
              <a:off x="5214753" y="523574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 flipV="1">
              <a:off x="6985159" y="4416028"/>
              <a:ext cx="225102" cy="166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608" y="3567633"/>
              <a:ext cx="1782464" cy="823392"/>
            </a:xfrm>
            <a:prstGeom prst="rect">
              <a:avLst/>
            </a:prstGeom>
          </p:spPr>
        </p:pic>
        <p:sp>
          <p:nvSpPr>
            <p:cNvPr id="75" name="Diamond 74"/>
            <p:cNvSpPr>
              <a:spLocks/>
            </p:cNvSpPr>
            <p:nvPr/>
          </p:nvSpPr>
          <p:spPr>
            <a:xfrm>
              <a:off x="6985159" y="4235847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76" name="Diamond 75"/>
            <p:cNvSpPr>
              <a:spLocks/>
            </p:cNvSpPr>
            <p:nvPr/>
          </p:nvSpPr>
          <p:spPr>
            <a:xfrm>
              <a:off x="7110318" y="4235847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77" name="Diamond 76"/>
            <p:cNvSpPr>
              <a:spLocks/>
            </p:cNvSpPr>
            <p:nvPr/>
          </p:nvSpPr>
          <p:spPr>
            <a:xfrm>
              <a:off x="7247003" y="4234260"/>
              <a:ext cx="135890" cy="1397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765516" y="1475261"/>
              <a:ext cx="1641274" cy="2151363"/>
              <a:chOff x="1397098" y="1041815"/>
              <a:chExt cx="4497599" cy="5895408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1397098" y="1041815"/>
                <a:ext cx="3562085" cy="5070563"/>
                <a:chOff x="238912" y="1074449"/>
                <a:chExt cx="3562086" cy="5070560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6984" t="2148" r="9208" b="3365"/>
                <a:stretch/>
              </p:blipFill>
              <p:spPr>
                <a:xfrm>
                  <a:off x="774562" y="2446030"/>
                  <a:ext cx="3026436" cy="3698979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>
                  <a:spLocks/>
                </p:cNvSpPr>
                <p:nvPr/>
              </p:nvSpPr>
              <p:spPr>
                <a:xfrm rot="18813683">
                  <a:off x="-753141" y="2066502"/>
                  <a:ext cx="2743170" cy="7590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spc="100" dirty="0">
                      <a:solidFill>
                        <a:srgbClr val="00FF00"/>
                      </a:solidFill>
                      <a:uFillTx/>
                      <a:latin typeface="Franklin Gothic Book" panose="020B0503020102020204" pitchFamily="34" charset="0"/>
                    </a:rPr>
                    <a:t>FLAG TAGS</a:t>
                  </a:r>
                </a:p>
              </p:txBody>
            </p:sp>
          </p:grpSp>
          <p:sp>
            <p:nvSpPr>
              <p:cNvPr id="80" name="TextBox 79"/>
              <p:cNvSpPr txBox="1">
                <a:spLocks/>
              </p:cNvSpPr>
              <p:nvPr/>
            </p:nvSpPr>
            <p:spPr>
              <a:xfrm>
                <a:off x="1510407" y="6178159"/>
                <a:ext cx="4384290" cy="759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spc="100" dirty="0">
                    <a:solidFill>
                      <a:srgbClr val="00FF00"/>
                    </a:solidFill>
                    <a:uFillTx/>
                    <a:latin typeface="Franklin Gothic Book" panose="020B0503020102020204" pitchFamily="34" charset="0"/>
                  </a:rPr>
                  <a:t>Spaghetti monster</a:t>
                </a:r>
              </a:p>
            </p:txBody>
          </p:sp>
        </p:grpSp>
        <p:sp>
          <p:nvSpPr>
            <p:cNvPr id="83" name="Shape 721"/>
            <p:cNvSpPr>
              <a:spLocks/>
            </p:cNvSpPr>
            <p:nvPr/>
          </p:nvSpPr>
          <p:spPr>
            <a:xfrm>
              <a:off x="10053506" y="198035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721"/>
            <p:cNvSpPr>
              <a:spLocks/>
            </p:cNvSpPr>
            <p:nvPr/>
          </p:nvSpPr>
          <p:spPr>
            <a:xfrm>
              <a:off x="9990834" y="209605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721"/>
            <p:cNvSpPr>
              <a:spLocks/>
            </p:cNvSpPr>
            <p:nvPr/>
          </p:nvSpPr>
          <p:spPr>
            <a:xfrm>
              <a:off x="10053506" y="2231592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721"/>
            <p:cNvSpPr>
              <a:spLocks/>
            </p:cNvSpPr>
            <p:nvPr/>
          </p:nvSpPr>
          <p:spPr>
            <a:xfrm>
              <a:off x="9960986" y="279583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721"/>
            <p:cNvSpPr>
              <a:spLocks/>
            </p:cNvSpPr>
            <p:nvPr/>
          </p:nvSpPr>
          <p:spPr>
            <a:xfrm>
              <a:off x="9865490" y="2911539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721"/>
            <p:cNvSpPr>
              <a:spLocks/>
            </p:cNvSpPr>
            <p:nvPr/>
          </p:nvSpPr>
          <p:spPr>
            <a:xfrm>
              <a:off x="10879006" y="3090711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721"/>
            <p:cNvSpPr>
              <a:spLocks/>
            </p:cNvSpPr>
            <p:nvPr/>
          </p:nvSpPr>
          <p:spPr>
            <a:xfrm>
              <a:off x="10879006" y="3228556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721"/>
            <p:cNvSpPr>
              <a:spLocks/>
            </p:cNvSpPr>
            <p:nvPr/>
          </p:nvSpPr>
          <p:spPr>
            <a:xfrm>
              <a:off x="10753662" y="3267766"/>
              <a:ext cx="125344" cy="115708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10186802" y="1926485"/>
              <a:ext cx="206877" cy="65826"/>
            </a:xfrm>
            <a:prstGeom prst="round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12495" y="4085222"/>
              <a:ext cx="1685061" cy="755372"/>
            </a:xfrm>
            <a:prstGeom prst="rect">
              <a:avLst/>
            </a:prstGeom>
          </p:spPr>
        </p:pic>
        <p:grpSp>
          <p:nvGrpSpPr>
            <p:cNvPr id="94" name="Group 93"/>
            <p:cNvGrpSpPr/>
            <p:nvPr/>
          </p:nvGrpSpPr>
          <p:grpSpPr>
            <a:xfrm>
              <a:off x="10011298" y="3985161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95" name="Diamond 94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96" name="Diamond 95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10402872" y="3976827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98" name="Diamond 97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99" name="Diamond 98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0814520" y="3985161"/>
              <a:ext cx="304307" cy="139700"/>
              <a:chOff x="9950440" y="4362847"/>
              <a:chExt cx="304307" cy="139700"/>
            </a:xfrm>
            <a:solidFill>
              <a:srgbClr val="FF0000"/>
            </a:solidFill>
          </p:grpSpPr>
          <p:sp>
            <p:nvSpPr>
              <p:cNvPr id="101" name="Diamond 100"/>
              <p:cNvSpPr>
                <a:spLocks/>
              </p:cNvSpPr>
              <p:nvPr/>
            </p:nvSpPr>
            <p:spPr>
              <a:xfrm>
                <a:off x="9950440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  <p:sp>
            <p:nvSpPr>
              <p:cNvPr id="102" name="Diamond 101"/>
              <p:cNvSpPr>
                <a:spLocks/>
              </p:cNvSpPr>
              <p:nvPr/>
            </p:nvSpPr>
            <p:spPr>
              <a:xfrm>
                <a:off x="10118857" y="4362847"/>
                <a:ext cx="135890" cy="139700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uFillTx/>
                </a:endParaRPr>
              </a:p>
            </p:txBody>
          </p:sp>
        </p:grpSp>
        <p:sp>
          <p:nvSpPr>
            <p:cNvPr id="103" name="TextBox 102"/>
            <p:cNvSpPr txBox="1">
              <a:spLocks/>
            </p:cNvSpPr>
            <p:nvPr/>
          </p:nvSpPr>
          <p:spPr>
            <a:xfrm>
              <a:off x="9865490" y="4769263"/>
              <a:ext cx="1507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42C2C"/>
                  </a:solidFill>
                  <a:uFillTx/>
                  <a:latin typeface="Franklin Gothic Medium" panose="020B0603020102020204" pitchFamily="34" charset="0"/>
                </a:rPr>
                <a:t>MS2 Hairpins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D8A832-7365-1D43-A777-03715604FF75}"/>
              </a:ext>
            </a:extLst>
          </p:cNvPr>
          <p:cNvSpPr txBox="1"/>
          <p:nvPr/>
        </p:nvSpPr>
        <p:spPr>
          <a:xfrm>
            <a:off x="4253948" y="816350"/>
            <a:ext cx="3724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changes in a chemical reaction?</a:t>
            </a:r>
          </a:p>
          <a:p>
            <a:r>
              <a:rPr lang="en-US" dirty="0"/>
              <a:t>How quickly does it change?</a:t>
            </a:r>
          </a:p>
        </p:txBody>
      </p:sp>
    </p:spTree>
    <p:extLst>
      <p:ext uri="{BB962C8B-B14F-4D97-AF65-F5344CB8AC3E}">
        <p14:creationId xmlns:p14="http://schemas.microsoft.com/office/powerpoint/2010/main" val="3720753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256704" y="884401"/>
            <a:ext cx="2874079" cy="1714500"/>
            <a:chOff x="1946935" y="1196756"/>
            <a:chExt cx="2028825" cy="1714500"/>
          </a:xfrm>
        </p:grpSpPr>
        <p:sp>
          <p:nvSpPr>
            <p:cNvPr id="26" name="Rectangle 25"/>
            <p:cNvSpPr/>
            <p:nvPr/>
          </p:nvSpPr>
          <p:spPr>
            <a:xfrm>
              <a:off x="1946935" y="1739681"/>
              <a:ext cx="2028824" cy="117157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46935" y="1196756"/>
              <a:ext cx="2028825" cy="542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6935" y="1196756"/>
              <a:ext cx="2028824" cy="1714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56706" y="2720783"/>
            <a:ext cx="2874079" cy="1714500"/>
            <a:chOff x="1946935" y="1196756"/>
            <a:chExt cx="2028825" cy="1714500"/>
          </a:xfrm>
        </p:grpSpPr>
        <p:sp>
          <p:nvSpPr>
            <p:cNvPr id="30" name="Rectangle 29"/>
            <p:cNvSpPr/>
            <p:nvPr/>
          </p:nvSpPr>
          <p:spPr>
            <a:xfrm>
              <a:off x="1946935" y="1739681"/>
              <a:ext cx="2028824" cy="117157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46935" y="1196756"/>
              <a:ext cx="2028825" cy="5429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46935" y="1196756"/>
              <a:ext cx="2028824" cy="17145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Reaction Stoichiometry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5543371"/>
            <a:ext cx="10146205" cy="1200329"/>
          </a:xfrm>
          <a:prstGeom prst="rect">
            <a:avLst/>
          </a:prstGeom>
          <a:solidFill>
            <a:srgbClr val="F4EDDA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For this reason, the same stoichiometry can correspond to many different propensity functions.</a:t>
            </a:r>
          </a:p>
          <a:p>
            <a:r>
              <a:rPr lang="en-US" sz="2400" dirty="0"/>
              <a:t>Stoichiometry </a:t>
            </a:r>
            <a:r>
              <a:rPr lang="en-US" sz="2400" b="1" dirty="0"/>
              <a:t>should not</a:t>
            </a:r>
            <a:r>
              <a:rPr lang="en-US" sz="2400" dirty="0"/>
              <a:t> be used to guess the propensity – nor vice-versa!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8800" y="4579705"/>
            <a:ext cx="10146205" cy="830997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The stoichiometry only measures the </a:t>
            </a:r>
            <a:r>
              <a:rPr lang="en-US" sz="2400" b="1" dirty="0"/>
              <a:t>net </a:t>
            </a:r>
            <a:r>
              <a:rPr lang="en-US" sz="2400" dirty="0"/>
              <a:t>change (increase in products –decrease in reactants), whereas propensities depend only on </a:t>
            </a:r>
            <a:r>
              <a:rPr lang="en-US" sz="2400" b="1" i="1" dirty="0"/>
              <a:t>reactants</a:t>
            </a:r>
            <a:r>
              <a:rPr lang="en-US" sz="2400" dirty="0"/>
              <a:t>.</a:t>
            </a:r>
          </a:p>
        </p:txBody>
      </p:sp>
      <p:pic>
        <p:nvPicPr>
          <p:cNvPr id="12" name="image-611.pdf" descr="image-61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01" y="1568376"/>
            <a:ext cx="1589486" cy="8840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-612.pdf" descr="image-61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92" y="3363456"/>
            <a:ext cx="2196706" cy="8840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34" name="Group 33"/>
          <p:cNvGrpSpPr/>
          <p:nvPr/>
        </p:nvGrpSpPr>
        <p:grpSpPr>
          <a:xfrm>
            <a:off x="2684687" y="884401"/>
            <a:ext cx="2874079" cy="1714500"/>
            <a:chOff x="1946935" y="1196756"/>
            <a:chExt cx="2874079" cy="1714500"/>
          </a:xfrm>
        </p:grpSpPr>
        <p:grpSp>
          <p:nvGrpSpPr>
            <p:cNvPr id="20" name="Group 19"/>
            <p:cNvGrpSpPr/>
            <p:nvPr/>
          </p:nvGrpSpPr>
          <p:grpSpPr>
            <a:xfrm>
              <a:off x="1946935" y="1196756"/>
              <a:ext cx="2874079" cy="1714500"/>
              <a:chOff x="1946935" y="1196756"/>
              <a:chExt cx="2028825" cy="17145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946935" y="1739681"/>
                <a:ext cx="2028824" cy="117157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46935" y="1196756"/>
                <a:ext cx="2028825" cy="5429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46935" y="1196756"/>
                <a:ext cx="2028824" cy="17145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image-610.pdf" descr="image-610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9231" y="1856543"/>
              <a:ext cx="1589486" cy="884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-614.pdf" descr="image-614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2106" y="1301350"/>
              <a:ext cx="1303736" cy="321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" name="Group 32"/>
          <p:cNvGrpSpPr/>
          <p:nvPr/>
        </p:nvGrpSpPr>
        <p:grpSpPr>
          <a:xfrm>
            <a:off x="2695764" y="2720783"/>
            <a:ext cx="2874079" cy="1714500"/>
            <a:chOff x="4187368" y="1215149"/>
            <a:chExt cx="2874079" cy="1714500"/>
          </a:xfrm>
        </p:grpSpPr>
        <p:grpSp>
          <p:nvGrpSpPr>
            <p:cNvPr id="21" name="Group 20"/>
            <p:cNvGrpSpPr/>
            <p:nvPr/>
          </p:nvGrpSpPr>
          <p:grpSpPr>
            <a:xfrm>
              <a:off x="4187368" y="1215149"/>
              <a:ext cx="2874079" cy="1714500"/>
              <a:chOff x="1946935" y="1196756"/>
              <a:chExt cx="2028825" cy="17145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946935" y="1739681"/>
                <a:ext cx="2028824" cy="1171575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46935" y="1196756"/>
                <a:ext cx="2028825" cy="5429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946935" y="1196756"/>
                <a:ext cx="2028824" cy="171450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image-608.pdf" descr="image-608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8410" y="1883447"/>
              <a:ext cx="1651994" cy="884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-615.pdf" descr="image-615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9848" y="1310754"/>
              <a:ext cx="1509119" cy="321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image-616.pdf" descr="image-616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876" y="1079331"/>
            <a:ext cx="1303736" cy="321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-617.pdf" descr="image-617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186" y="2810649"/>
            <a:ext cx="1509119" cy="321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1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2217689" y="1891247"/>
            <a:ext cx="7383206" cy="2132485"/>
            <a:chOff x="624271" y="2384649"/>
            <a:chExt cx="7383206" cy="2132485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77657" y="2384649"/>
              <a:ext cx="5929820" cy="1412960"/>
              <a:chOff x="2077657" y="2384649"/>
              <a:chExt cx="5929820" cy="141296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077660" y="2400580"/>
                <a:ext cx="5929816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66" y="2871525"/>
                <a:ext cx="835032" cy="757952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01" y="3107285"/>
                <a:ext cx="789485" cy="38890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044" y="2905750"/>
                <a:ext cx="789485" cy="757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20833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Group 108"/>
              <p:cNvGrpSpPr/>
              <p:nvPr/>
            </p:nvGrpSpPr>
            <p:grpSpPr>
              <a:xfrm>
                <a:off x="3995906" y="2998403"/>
                <a:ext cx="519065" cy="585431"/>
                <a:chOff x="4076934" y="2495836"/>
                <a:chExt cx="519065" cy="5854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3" name="Rectangle 1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0" name="Rectangle 109"/>
              <p:cNvSpPr/>
              <p:nvPr/>
            </p:nvSpPr>
            <p:spPr>
              <a:xfrm>
                <a:off x="2077659" y="2400581"/>
                <a:ext cx="5924391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077659" y="2400579"/>
                <a:ext cx="5929818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77657" y="2384649"/>
                <a:ext cx="5924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Michaelis-Menten Full Dynamics</a:t>
                </a: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624271" y="3870803"/>
              <a:ext cx="2957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Propensity is always given by</a:t>
              </a:r>
            </a:p>
            <a:p>
              <a:pPr algn="ctr"/>
              <a:r>
                <a:rPr lang="en-US" b="1" dirty="0"/>
                <a:t>Law of Mass 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blipFill>
                <a:blip r:embed="rId13"/>
                <a:stretch>
                  <a:fillRect l="-1471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blipFill>
                <a:blip r:embed="rId14"/>
                <a:stretch>
                  <a:fillRect l="-1460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blipFill>
                <a:blip r:embed="rId15"/>
                <a:stretch>
                  <a:fillRect l="-901" t="-8696" r="-90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blipFill>
                <a:blip r:embed="rId16"/>
                <a:stretch>
                  <a:fillRect l="-2105" t="-9091" r="-105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/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blipFill>
                <a:blip r:embed="rId18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/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blipFill>
                <a:blip r:embed="rId19"/>
                <a:stretch>
                  <a:fillRect l="-2128" t="-8696" r="-106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9173049" y="3549453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49" y="3549453"/>
                <a:ext cx="2697598" cy="646331"/>
              </a:xfrm>
              <a:prstGeom prst="rect">
                <a:avLst/>
              </a:prstGeom>
              <a:blipFill>
                <a:blip r:embed="rId20"/>
                <a:stretch>
                  <a:fillRect l="-2036" t="-4717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1649E71-694A-424A-ACE0-9FC625BA5C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72866" y="2599137"/>
            <a:ext cx="789485" cy="40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/>
              <p:nvPr/>
            </p:nvSpPr>
            <p:spPr>
              <a:xfrm>
                <a:off x="6886585" y="2578082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85" y="2578082"/>
                <a:ext cx="51167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/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blipFill>
                <a:blip r:embed="rId23"/>
                <a:stretch>
                  <a:fillRect l="-2577" r="-515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/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blipFill>
                <a:blip r:embed="rId27"/>
                <a:stretch>
                  <a:fillRect l="-3425" r="-27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9374001" y="4349295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001" y="4349295"/>
                <a:ext cx="2295693" cy="646331"/>
              </a:xfrm>
              <a:prstGeom prst="rect">
                <a:avLst/>
              </a:prstGeom>
              <a:blipFill>
                <a:blip r:embed="rId28"/>
                <a:stretch>
                  <a:fillRect l="-2394" t="-4717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0ED9BE1E-115B-FA44-95A8-CF3C647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55" y="2490504"/>
            <a:ext cx="686492" cy="623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/>
              <p:nvPr/>
            </p:nvSpPr>
            <p:spPr>
              <a:xfrm>
                <a:off x="8218437" y="2513815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7" y="2513815"/>
                <a:ext cx="298159" cy="369332"/>
              </a:xfrm>
              <a:prstGeom prst="rect">
                <a:avLst/>
              </a:prstGeom>
              <a:blipFill>
                <a:blip r:embed="rId29"/>
                <a:stretch>
                  <a:fillRect l="-20408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5226A-3390-09F0-9672-75EC90E03E09}"/>
                  </a:ext>
                </a:extLst>
              </p:cNvPr>
              <p:cNvSpPr txBox="1"/>
              <p:nvPr/>
            </p:nvSpPr>
            <p:spPr>
              <a:xfrm>
                <a:off x="5693876" y="3916514"/>
                <a:ext cx="32981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𝐸𝑛𝑧𝑦𝑚𝑒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𝐸𝑛𝑧𝑦𝑚𝑒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𝐶𝑜𝑚𝑝𝑙𝑒𝑥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5226A-3390-09F0-9672-75EC90E03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76" y="3916514"/>
                <a:ext cx="3298159" cy="1477328"/>
              </a:xfrm>
              <a:prstGeom prst="rect">
                <a:avLst/>
              </a:prstGeom>
              <a:blipFill>
                <a:blip r:embed="rId30"/>
                <a:stretch>
                  <a:fillRect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7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F9E9FD2-91E8-7FA6-2904-9638C99F0E89}"/>
              </a:ext>
            </a:extLst>
          </p:cNvPr>
          <p:cNvSpPr/>
          <p:nvPr/>
        </p:nvSpPr>
        <p:spPr>
          <a:xfrm>
            <a:off x="2294889" y="1949966"/>
            <a:ext cx="3463885" cy="139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2385483" y="2297042"/>
            <a:ext cx="3173263" cy="792177"/>
            <a:chOff x="2103266" y="2871525"/>
            <a:chExt cx="3173263" cy="792177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266" y="2871525"/>
              <a:ext cx="835032" cy="75795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01" y="3107285"/>
              <a:ext cx="789485" cy="38890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044" y="2905750"/>
              <a:ext cx="789485" cy="7579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2942087" y="3051531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087" y="3051531"/>
                  <a:ext cx="29815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83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" name="Group 108"/>
            <p:cNvGrpSpPr/>
            <p:nvPr/>
          </p:nvGrpSpPr>
          <p:grpSpPr>
            <a:xfrm>
              <a:off x="3995906" y="2998403"/>
              <a:ext cx="519065" cy="585431"/>
              <a:chOff x="4076934" y="2495836"/>
              <a:chExt cx="519065" cy="5854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2"/>
                  <p:cNvSpPr/>
                  <p:nvPr/>
                </p:nvSpPr>
                <p:spPr>
                  <a:xfrm>
                    <a:off x="4084320" y="2495836"/>
                    <a:ext cx="5116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3" name="Rectangle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4320" y="2495836"/>
                    <a:ext cx="51167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/>
                  <p:cNvSpPr/>
                  <p:nvPr/>
                </p:nvSpPr>
                <p:spPr>
                  <a:xfrm rot="10800000">
                    <a:off x="4076934" y="2619602"/>
                    <a:ext cx="5116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4" name="Rectangle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4076934" y="2619602"/>
                    <a:ext cx="511679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2521761" y="3429000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761" y="3429000"/>
                <a:ext cx="2697598" cy="646331"/>
              </a:xfrm>
              <a:prstGeom prst="rect">
                <a:avLst/>
              </a:prstGeom>
              <a:blipFill>
                <a:blip r:embed="rId9"/>
                <a:stretch>
                  <a:fillRect l="-2036" t="-5660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2722713" y="4198394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713" y="4198394"/>
                <a:ext cx="2295693" cy="646331"/>
              </a:xfrm>
              <a:prstGeom prst="rect">
                <a:avLst/>
              </a:prstGeom>
              <a:blipFill>
                <a:blip r:embed="rId10"/>
                <a:stretch>
                  <a:fillRect l="-2394" t="-5660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00DEAC-4F5C-8392-2F37-773F1EE3A39F}"/>
              </a:ext>
            </a:extLst>
          </p:cNvPr>
          <p:cNvGrpSpPr/>
          <p:nvPr/>
        </p:nvGrpSpPr>
        <p:grpSpPr>
          <a:xfrm>
            <a:off x="7859572" y="1918610"/>
            <a:ext cx="2983532" cy="2147398"/>
            <a:chOff x="8609028" y="2400057"/>
            <a:chExt cx="2983532" cy="21473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3943FF-2973-1A44-719E-690A520942A2}"/>
                </a:ext>
              </a:extLst>
            </p:cNvPr>
            <p:cNvGrpSpPr/>
            <p:nvPr/>
          </p:nvGrpSpPr>
          <p:grpSpPr>
            <a:xfrm>
              <a:off x="8609028" y="2400057"/>
              <a:ext cx="2983532" cy="1412436"/>
              <a:chOff x="8609028" y="2400057"/>
              <a:chExt cx="2983532" cy="141243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3525F6-39D9-060B-B6B7-93BC07DFEC19}"/>
                  </a:ext>
                </a:extLst>
              </p:cNvPr>
              <p:cNvSpPr/>
              <p:nvPr/>
            </p:nvSpPr>
            <p:spPr>
              <a:xfrm>
                <a:off x="8627861" y="2415464"/>
                <a:ext cx="2964699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6CD2DE-AFA2-11E4-919A-37989A02CA69}"/>
                  </a:ext>
                </a:extLst>
              </p:cNvPr>
              <p:cNvSpPr/>
              <p:nvPr/>
            </p:nvSpPr>
            <p:spPr>
              <a:xfrm>
                <a:off x="8609028" y="2415465"/>
                <a:ext cx="2983532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DBCED1-C273-9862-6897-A1777E186DD9}"/>
                  </a:ext>
                </a:extLst>
              </p:cNvPr>
              <p:cNvSpPr/>
              <p:nvPr/>
            </p:nvSpPr>
            <p:spPr>
              <a:xfrm>
                <a:off x="8609028" y="2415463"/>
                <a:ext cx="2983531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5385BA5-9BD4-6B5D-76FE-BFEF8E9E0364}"/>
                  </a:ext>
                </a:extLst>
              </p:cNvPr>
              <p:cNvGrpSpPr/>
              <p:nvPr/>
            </p:nvGrpSpPr>
            <p:grpSpPr>
              <a:xfrm>
                <a:off x="9871677" y="3109328"/>
                <a:ext cx="545998" cy="570823"/>
                <a:chOff x="5121866" y="2657237"/>
                <a:chExt cx="545998" cy="5708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92BAE5AF-BFFA-D699-7102-7A21AD64D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25" name="Rectangle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60DCED0-81D2-8D64-9CF2-045DD82EB669}"/>
                    </a:ext>
                  </a:extLst>
                </p:cNvPr>
                <p:cNvSpPr/>
                <p:nvPr/>
              </p:nvSpPr>
              <p:spPr>
                <a:xfrm rot="10800000">
                  <a:off x="5121866" y="2657237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="1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3C9AD-DD0C-FAA8-4A72-D5CC538F1931}"/>
                  </a:ext>
                </a:extLst>
              </p:cNvPr>
              <p:cNvSpPr txBox="1"/>
              <p:nvPr/>
            </p:nvSpPr>
            <p:spPr>
              <a:xfrm>
                <a:off x="9078859" y="2400057"/>
                <a:ext cx="233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Simplified Dynamics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5A665D-BA87-A24B-33AA-C0BABC225B8F}"/>
                </a:ext>
              </a:extLst>
            </p:cNvPr>
            <p:cNvSpPr txBox="1"/>
            <p:nvPr/>
          </p:nvSpPr>
          <p:spPr>
            <a:xfrm>
              <a:off x="9235570" y="3901124"/>
              <a:ext cx="2022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Propensity appears</a:t>
              </a:r>
            </a:p>
            <a:p>
              <a:pPr algn="ctr"/>
              <a:r>
                <a:rPr lang="en-US" b="1" dirty="0"/>
                <a:t>to be complex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4C340-0F8F-A5BD-589A-9C03FE6B3E55}"/>
                  </a:ext>
                </a:extLst>
              </p:cNvPr>
              <p:cNvSpPr txBox="1"/>
              <p:nvPr/>
            </p:nvSpPr>
            <p:spPr>
              <a:xfrm>
                <a:off x="9412380" y="4199262"/>
                <a:ext cx="164705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4C340-0F8F-A5BD-589A-9C03FE6B3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380" y="4199262"/>
                <a:ext cx="1647053" cy="5712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B52C-CF81-9E26-F341-1EADBBFBAE98}"/>
                  </a:ext>
                </a:extLst>
              </p:cNvPr>
              <p:cNvSpPr txBox="1"/>
              <p:nvPr/>
            </p:nvSpPr>
            <p:spPr>
              <a:xfrm>
                <a:off x="8063681" y="4342628"/>
                <a:ext cx="1214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B52C-CF81-9E26-F341-1EADBBFB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81" y="4342628"/>
                <a:ext cx="1214435" cy="276999"/>
              </a:xfrm>
              <a:prstGeom prst="rect">
                <a:avLst/>
              </a:prstGeom>
              <a:blipFill>
                <a:blip r:embed="rId13"/>
                <a:stretch>
                  <a:fillRect l="-2513" r="-150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2E9B6509-340B-8CD9-20AF-D9F6B1256E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0926" y="2660859"/>
            <a:ext cx="1142842" cy="592585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496E379A-978A-961D-F58D-FE06833DC2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0850" y="2627880"/>
            <a:ext cx="1254510" cy="619511"/>
          </a:xfrm>
          <a:prstGeom prst="rect">
            <a:avLst/>
          </a:prstGeom>
        </p:spPr>
      </p:pic>
      <p:pic>
        <p:nvPicPr>
          <p:cNvPr id="21" name="Picture 20" descr="A picture containing map&#10;&#10;Description automatically generated">
            <a:extLst>
              <a:ext uri="{FF2B5EF4-FFF2-40B4-BE49-F238E27FC236}">
                <a16:creationId xmlns:a16="http://schemas.microsoft.com/office/drawing/2014/main" id="{21F64750-2C44-412F-FA67-E463EB005D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6812" y="2383359"/>
            <a:ext cx="439325" cy="398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7E040A-712A-36FB-811C-0C0401B42428}"/>
                  </a:ext>
                </a:extLst>
              </p:cNvPr>
              <p:cNvSpPr txBox="1"/>
              <p:nvPr/>
            </p:nvSpPr>
            <p:spPr>
              <a:xfrm>
                <a:off x="8046360" y="4992275"/>
                <a:ext cx="119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7E040A-712A-36FB-811C-0C0401B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60" y="4992275"/>
                <a:ext cx="1192121" cy="276999"/>
              </a:xfrm>
              <a:prstGeom prst="rect">
                <a:avLst/>
              </a:prstGeom>
              <a:blipFill>
                <a:blip r:embed="rId17"/>
                <a:stretch>
                  <a:fillRect l="-2564" r="-564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6DAF35-9244-5FA4-EC40-B3CEB6A99BE5}"/>
                  </a:ext>
                </a:extLst>
              </p:cNvPr>
              <p:cNvSpPr txBox="1"/>
              <p:nvPr/>
            </p:nvSpPr>
            <p:spPr>
              <a:xfrm>
                <a:off x="9413424" y="498624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6DAF35-9244-5FA4-EC40-B3CEB6A9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424" y="4986248"/>
                <a:ext cx="1188915" cy="276999"/>
              </a:xfrm>
              <a:prstGeom prst="rect">
                <a:avLst/>
              </a:prstGeom>
              <a:blipFill>
                <a:blip r:embed="rId18"/>
                <a:stretch>
                  <a:fillRect l="-2564" r="-205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B4D7BB8-116E-144D-7982-0571078E8E6F}"/>
              </a:ext>
            </a:extLst>
          </p:cNvPr>
          <p:cNvSpPr/>
          <p:nvPr/>
        </p:nvSpPr>
        <p:spPr>
          <a:xfrm>
            <a:off x="5982511" y="2423920"/>
            <a:ext cx="1599154" cy="3131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A8FF79-8176-BDBA-DC1A-2F40B3C3A86F}"/>
              </a:ext>
            </a:extLst>
          </p:cNvPr>
          <p:cNvSpPr txBox="1"/>
          <p:nvPr/>
        </p:nvSpPr>
        <p:spPr>
          <a:xfrm>
            <a:off x="5892720" y="2781816"/>
            <a:ext cx="1530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for model simplification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12FB03-CDA5-F159-C91C-98E18CB4C9F9}"/>
                  </a:ext>
                </a:extLst>
              </p:cNvPr>
              <p:cNvSpPr txBox="1"/>
              <p:nvPr/>
            </p:nvSpPr>
            <p:spPr>
              <a:xfrm>
                <a:off x="5092917" y="3929863"/>
                <a:ext cx="32981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𝑆𝑢𝑏𝑠𝑡𝑟𝑎𝑡𝑒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12FB03-CDA5-F159-C91C-98E18CB4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917" y="3929863"/>
                <a:ext cx="3298159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90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D5427"/>
                </a:solidFill>
                <a:latin typeface="Arial Nova" panose="020B0504020202020204" pitchFamily="34" charset="0"/>
              </a:rPr>
              <a:t>Final Notes: Reducing Model Size Using Separation of Timescales</a:t>
            </a:r>
            <a:endParaRPr lang="en-US" sz="14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816350"/>
            <a:ext cx="10146206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Is the law of mass action</a:t>
            </a:r>
            <a:r>
              <a:rPr lang="en-US" sz="2400" b="1" dirty="0"/>
              <a:t> required </a:t>
            </a:r>
            <a:r>
              <a:rPr lang="en-US" sz="2400" dirty="0"/>
              <a:t>for the definition of propensity functions?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1367480"/>
            <a:ext cx="10146205" cy="461665"/>
          </a:xfrm>
          <a:prstGeom prst="rect">
            <a:avLst/>
          </a:prstGeom>
          <a:solidFill>
            <a:srgbClr val="F4EDDA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Michaelis-Menten Dynamics: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28800" y="5546756"/>
            <a:ext cx="10146205" cy="1213209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182312" y="5569478"/>
            <a:ext cx="968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of Mass action is always correct for a completely modeled system, but model simplifications can lead to different propensities not given by law of mass action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828799" y="1919262"/>
            <a:ext cx="5929820" cy="2105390"/>
            <a:chOff x="2077657" y="2384649"/>
            <a:chExt cx="5929820" cy="2105390"/>
          </a:xfrm>
        </p:grpSpPr>
        <p:grpSp>
          <p:nvGrpSpPr>
            <p:cNvPr id="102" name="Group 101"/>
            <p:cNvGrpSpPr/>
            <p:nvPr/>
          </p:nvGrpSpPr>
          <p:grpSpPr>
            <a:xfrm>
              <a:off x="2077657" y="2384649"/>
              <a:ext cx="5929820" cy="1412960"/>
              <a:chOff x="2077657" y="2384649"/>
              <a:chExt cx="5929820" cy="141296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077660" y="2400580"/>
                <a:ext cx="5929816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66" y="2871525"/>
                <a:ext cx="835032" cy="757952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01" y="3107285"/>
                <a:ext cx="789485" cy="38890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044" y="2905750"/>
                <a:ext cx="789485" cy="757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2087" y="3051531"/>
                    <a:ext cx="29815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r="-20833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Group 108"/>
              <p:cNvGrpSpPr/>
              <p:nvPr/>
            </p:nvGrpSpPr>
            <p:grpSpPr>
              <a:xfrm>
                <a:off x="3995906" y="2998403"/>
                <a:ext cx="519065" cy="585431"/>
                <a:chOff x="4076934" y="2495836"/>
                <a:chExt cx="519065" cy="5854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3" name="Rectangle 1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84320" y="2495836"/>
                      <a:ext cx="511679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4076934" y="2619602"/>
                      <a:ext cx="511679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0" name="Rectangle 109"/>
              <p:cNvSpPr/>
              <p:nvPr/>
            </p:nvSpPr>
            <p:spPr>
              <a:xfrm>
                <a:off x="2077659" y="2400581"/>
                <a:ext cx="5924391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077659" y="2400579"/>
                <a:ext cx="5929818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077657" y="2384649"/>
                <a:ext cx="5924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Michaelis-Menten Full Dynamics</a:t>
                </a: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2612480" y="3843708"/>
              <a:ext cx="2957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Propensity is always given by</a:t>
              </a:r>
            </a:p>
            <a:p>
              <a:pPr algn="ctr"/>
              <a:r>
                <a:rPr lang="en-US" b="1" dirty="0"/>
                <a:t>Law of Mass Action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727554" y="1940273"/>
            <a:ext cx="2983532" cy="2147398"/>
            <a:chOff x="8609028" y="2400057"/>
            <a:chExt cx="2983532" cy="2147398"/>
          </a:xfrm>
        </p:grpSpPr>
        <p:grpSp>
          <p:nvGrpSpPr>
            <p:cNvPr id="116" name="Group 115"/>
            <p:cNvGrpSpPr/>
            <p:nvPr/>
          </p:nvGrpSpPr>
          <p:grpSpPr>
            <a:xfrm>
              <a:off x="8609028" y="2400057"/>
              <a:ext cx="2983532" cy="1412436"/>
              <a:chOff x="8609028" y="2400057"/>
              <a:chExt cx="2983532" cy="1412436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8627861" y="2415464"/>
                <a:ext cx="2964699" cy="13970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8609028" y="2415465"/>
                <a:ext cx="2983532" cy="3385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8609028" y="2415463"/>
                <a:ext cx="2983531" cy="1397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9871677" y="3109328"/>
                <a:ext cx="545998" cy="570823"/>
                <a:chOff x="5121866" y="2657237"/>
                <a:chExt cx="545998" cy="5708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25" name="Rectangle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6185" y="2766395"/>
                      <a:ext cx="511679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6" name="Rectangle 125"/>
                <p:cNvSpPr/>
                <p:nvPr/>
              </p:nvSpPr>
              <p:spPr>
                <a:xfrm rot="10800000">
                  <a:off x="5121866" y="2657237"/>
                  <a:ext cx="1847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="1" dirty="0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9078859" y="2400057"/>
                <a:ext cx="2335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Simplified Dynamics</a:t>
                </a: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9235570" y="3901124"/>
              <a:ext cx="2022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Propensity appears</a:t>
              </a:r>
            </a:p>
            <a:p>
              <a:pPr algn="ctr"/>
              <a:r>
                <a:rPr lang="en-US" b="1" dirty="0"/>
                <a:t>to be complex</a:t>
              </a:r>
            </a:p>
          </p:txBody>
        </p:sp>
      </p:grpSp>
      <p:sp>
        <p:nvSpPr>
          <p:cNvPr id="127" name="Right Arrow 126"/>
          <p:cNvSpPr/>
          <p:nvPr/>
        </p:nvSpPr>
        <p:spPr>
          <a:xfrm>
            <a:off x="7970375" y="2662167"/>
            <a:ext cx="575716" cy="26186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0280362" y="4220925"/>
                <a:ext cx="164705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62" y="4220925"/>
                <a:ext cx="1647053" cy="571247"/>
              </a:xfrm>
              <a:prstGeom prst="rect">
                <a:avLst/>
              </a:prstGeom>
              <a:blipFill>
                <a:blip r:embed="rId10"/>
                <a:stretch>
                  <a:fillRect l="-3817"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5" y="4084211"/>
                <a:ext cx="1718676" cy="276999"/>
              </a:xfrm>
              <a:prstGeom prst="rect">
                <a:avLst/>
              </a:prstGeom>
              <a:blipFill>
                <a:blip r:embed="rId13"/>
                <a:stretch>
                  <a:fillRect l="-1471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35" y="4363352"/>
                <a:ext cx="1718676" cy="276999"/>
              </a:xfrm>
              <a:prstGeom prst="rect">
                <a:avLst/>
              </a:prstGeom>
              <a:blipFill>
                <a:blip r:embed="rId14"/>
                <a:stretch>
                  <a:fillRect l="-1460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8" y="4085077"/>
                <a:ext cx="1401474" cy="276999"/>
              </a:xfrm>
              <a:prstGeom prst="rect">
                <a:avLst/>
              </a:prstGeom>
              <a:blipFill>
                <a:blip r:embed="rId15"/>
                <a:stretch>
                  <a:fillRect l="-901" t="-8696" r="-90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30" y="4357560"/>
                <a:ext cx="1188915" cy="276999"/>
              </a:xfrm>
              <a:prstGeom prst="rect">
                <a:avLst/>
              </a:prstGeom>
              <a:blipFill>
                <a:blip r:embed="rId16"/>
                <a:stretch>
                  <a:fillRect l="-2105" t="-9091" r="-105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8931663" y="4364291"/>
                <a:ext cx="1214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663" y="4364291"/>
                <a:ext cx="1214435" cy="276999"/>
              </a:xfrm>
              <a:prstGeom prst="rect">
                <a:avLst/>
              </a:prstGeom>
              <a:blipFill>
                <a:blip r:embed="rId17"/>
                <a:stretch>
                  <a:fillRect l="-3125" t="-8696" r="-104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/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CA7885-2080-794E-90B6-652B9230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03" y="4643608"/>
                <a:ext cx="1789272" cy="276999"/>
              </a:xfrm>
              <a:prstGeom prst="rect">
                <a:avLst/>
              </a:prstGeom>
              <a:blipFill>
                <a:blip r:embed="rId18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/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E9ECC3-F1B8-1F47-A7A3-8C033AB2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54" y="4630318"/>
                <a:ext cx="1188915" cy="276999"/>
              </a:xfrm>
              <a:prstGeom prst="rect">
                <a:avLst/>
              </a:prstGeom>
              <a:blipFill>
                <a:blip r:embed="rId19"/>
                <a:stretch>
                  <a:fillRect l="-2128" t="-8696" r="-106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/>
              <p:nvPr/>
            </p:nvSpPr>
            <p:spPr>
              <a:xfrm>
                <a:off x="5972735" y="3764097"/>
                <a:ext cx="2697598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Quasi-steady equilibrium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4D5E095-25F1-E944-AA75-8A5CEEFD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735" y="3764097"/>
                <a:ext cx="2697598" cy="646331"/>
              </a:xfrm>
              <a:prstGeom prst="rect">
                <a:avLst/>
              </a:prstGeom>
              <a:blipFill>
                <a:blip r:embed="rId20"/>
                <a:stretch>
                  <a:fillRect l="-1878" t="-3846" r="-939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1649E71-694A-424A-ACE0-9FC625BA5C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0590" y="2627152"/>
            <a:ext cx="789485" cy="40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/>
              <p:nvPr/>
            </p:nvSpPr>
            <p:spPr>
              <a:xfrm>
                <a:off x="5044309" y="2606097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A60B50D-7A4D-B44B-A51C-5ED384CC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09" y="2606097"/>
                <a:ext cx="511679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4D514002-3D52-EE49-86F6-E520535BCF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08908" y="2682522"/>
            <a:ext cx="1142842" cy="59258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1F4E421-4D98-9D4E-8B42-621F0381FC6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98832" y="2649543"/>
            <a:ext cx="1254510" cy="619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/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C85471-150D-9849-881F-700C002A6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04" y="4935669"/>
                <a:ext cx="1182247" cy="276999"/>
              </a:xfrm>
              <a:prstGeom prst="rect">
                <a:avLst/>
              </a:prstGeom>
              <a:blipFill>
                <a:blip r:embed="rId26"/>
                <a:stretch>
                  <a:fillRect l="-2577" r="-515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/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4AE538-8700-8C4F-AEC3-56CFE63D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82" y="4931057"/>
                <a:ext cx="889282" cy="276999"/>
              </a:xfrm>
              <a:prstGeom prst="rect">
                <a:avLst/>
              </a:prstGeom>
              <a:blipFill>
                <a:blip r:embed="rId27"/>
                <a:stretch>
                  <a:fillRect l="-3425" r="-27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/>
              <p:nvPr/>
            </p:nvSpPr>
            <p:spPr>
              <a:xfrm>
                <a:off x="6173688" y="4495081"/>
                <a:ext cx="2295693" cy="64633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Enzyme is Conserved</a:t>
                </a:r>
                <a:r>
                  <a:rPr lang="en-US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D2A292-B9CA-8346-BD9A-E7005680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688" y="4495081"/>
                <a:ext cx="2295693" cy="646331"/>
              </a:xfrm>
              <a:prstGeom prst="rect">
                <a:avLst/>
              </a:prstGeom>
              <a:blipFill>
                <a:blip r:embed="rId28"/>
                <a:stretch>
                  <a:fillRect l="-2762" t="-3846" r="-165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60CFA254-40EA-A741-98DC-525AE4E4640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84794" y="2405022"/>
            <a:ext cx="439325" cy="398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214CE-10D8-0640-996E-FE990E51B3DC}"/>
                  </a:ext>
                </a:extLst>
              </p:cNvPr>
              <p:cNvSpPr txBox="1"/>
              <p:nvPr/>
            </p:nvSpPr>
            <p:spPr>
              <a:xfrm>
                <a:off x="8914342" y="5013938"/>
                <a:ext cx="119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214CE-10D8-0640-996E-FE990E51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342" y="5013938"/>
                <a:ext cx="1192121" cy="276999"/>
              </a:xfrm>
              <a:prstGeom prst="rect">
                <a:avLst/>
              </a:prstGeom>
              <a:blipFill>
                <a:blip r:embed="rId30"/>
                <a:stretch>
                  <a:fillRect l="-2105" t="-4348" r="-631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AF70-B223-C945-8506-E41101284C11}"/>
                  </a:ext>
                </a:extLst>
              </p:cNvPr>
              <p:cNvSpPr txBox="1"/>
              <p:nvPr/>
            </p:nvSpPr>
            <p:spPr>
              <a:xfrm>
                <a:off x="10281406" y="5007911"/>
                <a:ext cx="1188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AF70-B223-C945-8506-E4110128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06" y="5007911"/>
                <a:ext cx="1188915" cy="276999"/>
              </a:xfrm>
              <a:prstGeom prst="rect">
                <a:avLst/>
              </a:prstGeom>
              <a:blipFill>
                <a:blip r:embed="rId31"/>
                <a:stretch>
                  <a:fillRect l="-2105" t="-8696" r="-105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0ED9BE1E-115B-FA44-95A8-CF3C647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79" y="2518519"/>
            <a:ext cx="686492" cy="62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/>
              <p:nvPr/>
            </p:nvSpPr>
            <p:spPr>
              <a:xfrm>
                <a:off x="6376161" y="2541830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6F238-EB44-C64C-A306-DB3420F3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61" y="2541830"/>
                <a:ext cx="298159" cy="369332"/>
              </a:xfrm>
              <a:prstGeom prst="rect">
                <a:avLst/>
              </a:prstGeom>
              <a:blipFill>
                <a:blip r:embed="rId32"/>
                <a:stretch>
                  <a:fillRect l="-20833" r="-208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56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4CF08-1361-6C42-B32F-465A12FA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12261"/>
            <a:ext cx="9868246" cy="59685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1: Birth Decay Process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17192" y="1523886"/>
                <a:ext cx="2077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192" y="1523886"/>
                <a:ext cx="2077974" cy="830997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9C4D-AF6D-6A49-9F27-0FF17A11FFB2}"/>
              </a:ext>
            </a:extLst>
          </p:cNvPr>
          <p:cNvSpPr txBox="1"/>
          <p:nvPr/>
        </p:nvSpPr>
        <p:spPr>
          <a:xfrm>
            <a:off x="7265324" y="9393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1DFAFE-5DFE-9446-8FF8-CDF05D946D96}"/>
                  </a:ext>
                </a:extLst>
              </p:cNvPr>
              <p:cNvSpPr txBox="1"/>
              <p:nvPr/>
            </p:nvSpPr>
            <p:spPr>
              <a:xfrm>
                <a:off x="9676222" y="1181124"/>
                <a:ext cx="2077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1DFAFE-5DFE-9446-8FF8-CDF05D946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222" y="1181124"/>
                <a:ext cx="207797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74CF08-1361-6C42-B32F-465A12FA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12261"/>
            <a:ext cx="9868246" cy="59685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1: Birth Decay Process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68202" y="3429000"/>
            <a:ext cx="2252534" cy="9689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58160" y="3429000"/>
            <a:ext cx="2252534" cy="10498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738517" y="3429000"/>
                <a:ext cx="1691821" cy="968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[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[−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517" y="3429000"/>
                <a:ext cx="1691821" cy="968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20101" y="3429000"/>
                <a:ext cx="1831852" cy="968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01" y="3429000"/>
                <a:ext cx="1831852" cy="968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047932" y="5069795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49110" y="5103039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06356" y="5455643"/>
                <a:ext cx="2130083" cy="430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mr>
                      </m:m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56" y="5455643"/>
                <a:ext cx="2130083" cy="430637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60586" y="5248004"/>
                <a:ext cx="2989190" cy="922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86" y="5248004"/>
                <a:ext cx="2989190" cy="9229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69C4D-AF6D-6A49-9F27-0FF17A11FFB2}"/>
              </a:ext>
            </a:extLst>
          </p:cNvPr>
          <p:cNvSpPr txBox="1"/>
          <p:nvPr/>
        </p:nvSpPr>
        <p:spPr>
          <a:xfrm>
            <a:off x="7265324" y="9393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CBC8D-6635-1144-BC9F-469D046B9E01}"/>
                  </a:ext>
                </a:extLst>
              </p:cNvPr>
              <p:cNvSpPr txBox="1"/>
              <p:nvPr/>
            </p:nvSpPr>
            <p:spPr>
              <a:xfrm>
                <a:off x="6123629" y="1523886"/>
                <a:ext cx="2077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CBC8D-6635-1144-BC9F-469D046B9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629" y="1523886"/>
                <a:ext cx="2077974" cy="830997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C2D15D5-F9DF-5047-988D-064330356FE2}"/>
              </a:ext>
            </a:extLst>
          </p:cNvPr>
          <p:cNvSpPr/>
          <p:nvPr/>
        </p:nvSpPr>
        <p:spPr>
          <a:xfrm>
            <a:off x="8600891" y="5088163"/>
            <a:ext cx="3000666" cy="1202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7C0536-AFEF-DE40-859E-DAB92173F891}"/>
                  </a:ext>
                </a:extLst>
              </p:cNvPr>
              <p:cNvSpPr/>
              <p:nvPr/>
            </p:nvSpPr>
            <p:spPr>
              <a:xfrm>
                <a:off x="8981619" y="5373080"/>
                <a:ext cx="2001189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7C0536-AFEF-DE40-859E-DAB92173F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619" y="5373080"/>
                <a:ext cx="2001189" cy="631391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6822D-1E6C-A747-86F5-9C50F6D8C061}"/>
                  </a:ext>
                </a:extLst>
              </p:cNvPr>
              <p:cNvSpPr txBox="1"/>
              <p:nvPr/>
            </p:nvSpPr>
            <p:spPr>
              <a:xfrm>
                <a:off x="9183853" y="1492489"/>
                <a:ext cx="2077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96822D-1E6C-A747-86F5-9C50F6D8C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853" y="1492489"/>
                <a:ext cx="2077974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52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6F3FD-5BD8-4144-B5D5-519BF27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26078"/>
            <a:ext cx="9828235" cy="5944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2:  Bursting Gene Expression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352806" y="-628715"/>
            <a:ext cx="13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20" y="-65952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Stoich</a:t>
            </a:r>
            <a:r>
              <a:rPr lang="en-US" dirty="0"/>
              <a:t>. Vectors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722" y="-631423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blipFill>
                <a:blip r:embed="rId3"/>
                <a:stretch>
                  <a:fillRect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DC88E-046B-2947-B691-E8E107C0D1A0}"/>
              </a:ext>
            </a:extLst>
          </p:cNvPr>
          <p:cNvSpPr/>
          <p:nvPr/>
        </p:nvSpPr>
        <p:spPr>
          <a:xfrm>
            <a:off x="3924886" y="1559514"/>
            <a:ext cx="1551841" cy="181484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D57B9-48A6-5644-A924-DD568A70C716}"/>
              </a:ext>
            </a:extLst>
          </p:cNvPr>
          <p:cNvSpPr/>
          <p:nvPr/>
        </p:nvSpPr>
        <p:spPr>
          <a:xfrm rot="5400000">
            <a:off x="3628914" y="1838860"/>
            <a:ext cx="837577" cy="24563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503DDB-BC35-CF47-BA3A-05C6D4AAF8FA}"/>
                  </a:ext>
                </a:extLst>
              </p:cNvPr>
              <p:cNvSpPr txBox="1"/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𝑶𝑭𝑭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𝑶𝑵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503DDB-BC35-CF47-BA3A-05C6D4AAF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72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6F3FD-5BD8-4144-B5D5-519BF27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6350"/>
            <a:ext cx="9828235" cy="5944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2:  Bursting Gene Expression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1352806" y="-628715"/>
            <a:ext cx="13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20" y="-65952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Stoich</a:t>
            </a:r>
            <a:r>
              <a:rPr lang="en-US" dirty="0"/>
              <a:t>. Vectors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7722" y="-631423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48879" y="3402127"/>
            <a:ext cx="2580705" cy="141889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64773" y="3383828"/>
            <a:ext cx="2580705" cy="141889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07644" y="3397905"/>
                <a:ext cx="1243245" cy="139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−1, 1,0  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−1, 0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[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0, 0 ,1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0,−1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4" y="3397905"/>
                <a:ext cx="1243245" cy="1396982"/>
              </a:xfrm>
              <a:prstGeom prst="rect">
                <a:avLst/>
              </a:prstGeom>
              <a:blipFill>
                <a:blip r:embed="rId4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61501" y="3424043"/>
                <a:ext cx="117160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01" y="3424043"/>
                <a:ext cx="11716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2126708" y="5312959"/>
            <a:ext cx="3109260" cy="102231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666201" y="5125033"/>
            <a:ext cx="2704192" cy="138228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88830" y="5403913"/>
                <a:ext cx="3445853" cy="1009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30" y="5403913"/>
                <a:ext cx="3445853" cy="1009572"/>
              </a:xfrm>
              <a:prstGeom prst="rect">
                <a:avLst/>
              </a:prstGeom>
              <a:blipFill>
                <a:blip r:embed="rId6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86138" y="5206215"/>
                <a:ext cx="1909305" cy="1183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138" y="5206215"/>
                <a:ext cx="1909305" cy="1183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18ABCB-12DC-7845-8C4C-1BA4438B5879}"/>
              </a:ext>
            </a:extLst>
          </p:cNvPr>
          <p:cNvSpPr/>
          <p:nvPr/>
        </p:nvSpPr>
        <p:spPr>
          <a:xfrm>
            <a:off x="8851074" y="5094706"/>
            <a:ext cx="2704192" cy="138228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A3AAD-D128-0744-9D41-47861BBD703E}"/>
                  </a:ext>
                </a:extLst>
              </p:cNvPr>
              <p:cNvSpPr/>
              <p:nvPr/>
            </p:nvSpPr>
            <p:spPr>
              <a:xfrm>
                <a:off x="9085248" y="5328768"/>
                <a:ext cx="2368405" cy="899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A3AAD-D128-0744-9D41-47861BBD7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248" y="5328768"/>
                <a:ext cx="2368405" cy="8997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DB94353-9E3B-FB48-8767-71883025D32F}"/>
              </a:ext>
            </a:extLst>
          </p:cNvPr>
          <p:cNvSpPr/>
          <p:nvPr/>
        </p:nvSpPr>
        <p:spPr>
          <a:xfrm>
            <a:off x="3924886" y="1559514"/>
            <a:ext cx="1551841" cy="181484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43D1A-6957-C14B-858C-1521B122E18B}"/>
              </a:ext>
            </a:extLst>
          </p:cNvPr>
          <p:cNvSpPr/>
          <p:nvPr/>
        </p:nvSpPr>
        <p:spPr>
          <a:xfrm rot="5400000">
            <a:off x="3628914" y="1838860"/>
            <a:ext cx="837577" cy="24563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B5DB42-BD48-3444-86F4-1C90437BA17F}"/>
                  </a:ext>
                </a:extLst>
              </p:cNvPr>
              <p:cNvSpPr txBox="1"/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B5DB42-BD48-3444-86F4-1C90437BA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76" y="1232407"/>
                <a:ext cx="2480359" cy="1569660"/>
              </a:xfrm>
              <a:prstGeom prst="rect">
                <a:avLst/>
              </a:prstGeom>
              <a:blipFill>
                <a:blip r:embed="rId9"/>
                <a:stretch>
                  <a:fillRect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1FC8FE-1930-BF4E-AC1C-135B38D0FFF0}"/>
                  </a:ext>
                </a:extLst>
              </p:cNvPr>
              <p:cNvSpPr txBox="1"/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𝑶𝑭𝑭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𝑮𝒆𝒏𝒆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𝑶𝑵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𝑷𝒓𝒐𝒕𝒆𝒊𝒏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1FC8FE-1930-BF4E-AC1C-135B38D0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50" y="1420275"/>
                <a:ext cx="2077974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839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441106D-7D80-2146-BEC9-0D4EE9A5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2261"/>
            <a:ext cx="9834996" cy="5948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4:  Stochastic Oscillator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/>
              <p:nvPr/>
            </p:nvSpPr>
            <p:spPr>
              <a:xfrm>
                <a:off x="7263739" y="1440519"/>
                <a:ext cx="20432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39" y="1440519"/>
                <a:ext cx="2043206" cy="120032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/>
              <p:nvPr/>
            </p:nvSpPr>
            <p:spPr>
              <a:xfrm>
                <a:off x="9403896" y="1320804"/>
                <a:ext cx="2703246" cy="501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320804"/>
                <a:ext cx="2703246" cy="501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/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/>
              <p:nvPr/>
            </p:nvSpPr>
            <p:spPr>
              <a:xfrm>
                <a:off x="9403896" y="2104811"/>
                <a:ext cx="1171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104811"/>
                <a:ext cx="117160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/>
              <p:nvPr/>
            </p:nvSpPr>
            <p:spPr>
              <a:xfrm>
                <a:off x="9403896" y="2416540"/>
                <a:ext cx="1164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416540"/>
                <a:ext cx="116461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6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A3A4C87-3891-444E-A436-D80E2483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12261"/>
            <a:ext cx="9834996" cy="5948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4:  Stochastic Oscillator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/>
              <p:nvPr/>
            </p:nvSpPr>
            <p:spPr>
              <a:xfrm>
                <a:off x="7263739" y="1489287"/>
                <a:ext cx="20432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917BD4-0BA8-9247-A364-33C66704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739" y="1489287"/>
                <a:ext cx="2043206" cy="120032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/>
              <p:nvPr/>
            </p:nvSpPr>
            <p:spPr>
              <a:xfrm>
                <a:off x="9403896" y="1345188"/>
                <a:ext cx="2703246" cy="501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A7BD45-110C-884D-A876-09FB1F97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345188"/>
                <a:ext cx="2703246" cy="501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/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BBBB4B-7CD5-5B4A-B6A6-5E6CD0D4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1712808"/>
                <a:ext cx="2544871" cy="429092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/>
              <p:nvPr/>
            </p:nvSpPr>
            <p:spPr>
              <a:xfrm>
                <a:off x="9403896" y="2056043"/>
                <a:ext cx="1171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FDF8F9F-0415-464D-BE5D-88E308F2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056043"/>
                <a:ext cx="117160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/>
              <p:nvPr/>
            </p:nvSpPr>
            <p:spPr>
              <a:xfrm>
                <a:off x="9403896" y="2355580"/>
                <a:ext cx="1164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AB7A6F-580F-6649-BA05-BFD533D1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96" y="2355580"/>
                <a:ext cx="116461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D599510-27B2-D348-8E68-CDE12A1D2CC9}"/>
              </a:ext>
            </a:extLst>
          </p:cNvPr>
          <p:cNvSpPr/>
          <p:nvPr/>
        </p:nvSpPr>
        <p:spPr>
          <a:xfrm>
            <a:off x="2146917" y="3405131"/>
            <a:ext cx="4151699" cy="1624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85FA41-46D1-2344-98F4-1C8A227EBB97}"/>
                  </a:ext>
                </a:extLst>
              </p:cNvPr>
              <p:cNvSpPr txBox="1"/>
              <p:nvPr/>
            </p:nvSpPr>
            <p:spPr>
              <a:xfrm>
                <a:off x="2250508" y="3644288"/>
                <a:ext cx="3668926" cy="1118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85FA41-46D1-2344-98F4-1C8A227E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08" y="3644288"/>
                <a:ext cx="3668926" cy="1118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355D92-A116-714A-9633-867B50DFE97A}"/>
                  </a:ext>
                </a:extLst>
              </p:cNvPr>
              <p:cNvSpPr/>
              <p:nvPr/>
            </p:nvSpPr>
            <p:spPr>
              <a:xfrm>
                <a:off x="7359429" y="3405131"/>
                <a:ext cx="3738342" cy="162404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/(1+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355D92-A116-714A-9633-867B50DFE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429" y="3405131"/>
                <a:ext cx="3738342" cy="16240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8A80FF-0D69-1B4F-8516-0091244531BD}"/>
                  </a:ext>
                </a:extLst>
              </p:cNvPr>
              <p:cNvSpPr/>
              <p:nvPr/>
            </p:nvSpPr>
            <p:spPr>
              <a:xfrm>
                <a:off x="4222766" y="5193092"/>
                <a:ext cx="4534383" cy="1403718"/>
              </a:xfrm>
              <a:prstGeom prst="rect">
                <a:avLst/>
              </a:prstGeom>
              <a:solidFill>
                <a:srgbClr val="A6A6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/(1+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8A80FF-0D69-1B4F-8516-009124453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66" y="5193092"/>
                <a:ext cx="4534383" cy="1403718"/>
              </a:xfrm>
              <a:prstGeom prst="rect">
                <a:avLst/>
              </a:prstGeom>
              <a:blipFill>
                <a:blip r:embed="rId10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83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9787CA-DE10-1548-AA46-33EE0847A261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7E2DE-6444-204F-8A7D-8E667C6B698F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97A90-AA23-4A4B-ADD8-AEFD4FEC0F24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 What are models good for?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82E4D-9291-3A40-ABFB-5FD8448B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B6D19-591D-BB43-9AF0-4DA10C548F6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89E76-D745-7648-849F-95839DB7FA11}"/>
              </a:ext>
            </a:extLst>
          </p:cNvPr>
          <p:cNvSpPr/>
          <p:nvPr/>
        </p:nvSpPr>
        <p:spPr>
          <a:xfrm>
            <a:off x="1828800" y="800100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3C7BC-5439-7C46-830E-7D4ED1245FFE}"/>
              </a:ext>
            </a:extLst>
          </p:cNvPr>
          <p:cNvSpPr txBox="1"/>
          <p:nvPr/>
        </p:nvSpPr>
        <p:spPr>
          <a:xfrm>
            <a:off x="1946177" y="816350"/>
            <a:ext cx="769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dynamic models useful for in biological processes?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A5CF6-F6B7-BA49-BF74-418A60AB37D6}"/>
              </a:ext>
            </a:extLst>
          </p:cNvPr>
          <p:cNvSpPr txBox="1"/>
          <p:nvPr/>
        </p:nvSpPr>
        <p:spPr>
          <a:xfrm>
            <a:off x="1946177" y="1422304"/>
            <a:ext cx="5500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Mechanistic underpinning of real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Predictive power in new circumstances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Biophysical based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B2AA4-3A89-374E-B5A8-2482C7D656EA}"/>
              </a:ext>
            </a:extLst>
          </p:cNvPr>
          <p:cNvSpPr/>
          <p:nvPr/>
        </p:nvSpPr>
        <p:spPr>
          <a:xfrm>
            <a:off x="1840405" y="5784376"/>
            <a:ext cx="10134600" cy="830997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33D7A-C47C-8142-8B3A-C0782B0E698C}"/>
              </a:ext>
            </a:extLst>
          </p:cNvPr>
          <p:cNvSpPr txBox="1"/>
          <p:nvPr/>
        </p:nvSpPr>
        <p:spPr>
          <a:xfrm>
            <a:off x="1989681" y="5800627"/>
            <a:ext cx="966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biological data can be explained by using deterministic or stochastic formulations of chemical reactions using the law of mass action!</a:t>
            </a:r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63A797-3879-4546-9C16-15E94087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77" y="2634136"/>
            <a:ext cx="9757144" cy="3010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2C8163-C601-5746-A766-F48D1D72DF7E}"/>
                  </a:ext>
                </a:extLst>
              </p:cNvPr>
              <p:cNvSpPr txBox="1"/>
              <p:nvPr/>
            </p:nvSpPr>
            <p:spPr>
              <a:xfrm>
                <a:off x="5352088" y="4871271"/>
                <a:ext cx="1530355" cy="40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2C8163-C601-5746-A766-F48D1D72D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88" y="4871271"/>
                <a:ext cx="1530355" cy="409023"/>
              </a:xfrm>
              <a:prstGeom prst="rect">
                <a:avLst/>
              </a:prstGeom>
              <a:blipFill>
                <a:blip r:embed="rId4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19D1CC-6D01-2041-8873-33417755AFD1}"/>
                  </a:ext>
                </a:extLst>
              </p:cNvPr>
              <p:cNvSpPr txBox="1"/>
              <p:nvPr/>
            </p:nvSpPr>
            <p:spPr>
              <a:xfrm>
                <a:off x="6957060" y="4871271"/>
                <a:ext cx="1155060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19D1CC-6D01-2041-8873-33417755A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060" y="4871271"/>
                <a:ext cx="1155060" cy="409023"/>
              </a:xfrm>
              <a:prstGeom prst="rect">
                <a:avLst/>
              </a:prstGeom>
              <a:blipFill>
                <a:blip r:embed="rId5"/>
                <a:stretch>
                  <a:fillRect l="-3261" t="-3030" r="-543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61C3CB-EE81-FD4D-82A2-9958D17CEA97}"/>
              </a:ext>
            </a:extLst>
          </p:cNvPr>
          <p:cNvSpPr txBox="1"/>
          <p:nvPr/>
        </p:nvSpPr>
        <p:spPr>
          <a:xfrm rot="16200000">
            <a:off x="8583168" y="3536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D167E-64E1-094E-97DA-A5952F9A5E89}"/>
              </a:ext>
            </a:extLst>
          </p:cNvPr>
          <p:cNvSpPr txBox="1"/>
          <p:nvPr/>
        </p:nvSpPr>
        <p:spPr>
          <a:xfrm>
            <a:off x="5352088" y="4215805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Stoichiometry=[ …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666DD6-D5E7-9446-ACC3-E1783183737A}"/>
              </a:ext>
            </a:extLst>
          </p:cNvPr>
          <p:cNvSpPr txBox="1"/>
          <p:nvPr/>
        </p:nvSpPr>
        <p:spPr>
          <a:xfrm>
            <a:off x="5665978" y="4464690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Propensity=[ …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3B4562-63C7-984C-93EF-E869992957E6}"/>
                  </a:ext>
                </a:extLst>
              </p:cNvPr>
              <p:cNvSpPr txBox="1"/>
              <p:nvPr/>
            </p:nvSpPr>
            <p:spPr>
              <a:xfrm>
                <a:off x="7730285" y="3171988"/>
                <a:ext cx="5790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3B4562-63C7-984C-93EF-E8699929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85" y="3171988"/>
                <a:ext cx="579005" cy="646331"/>
              </a:xfrm>
              <a:prstGeom prst="rect">
                <a:avLst/>
              </a:prstGeom>
              <a:blipFill>
                <a:blip r:embed="rId6"/>
                <a:stretch>
                  <a:fillRect l="-6383" r="-638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560871-85D3-554B-B7D7-C95DD01A32D5}"/>
              </a:ext>
            </a:extLst>
          </p:cNvPr>
          <p:cNvSpPr txBox="1"/>
          <p:nvPr/>
        </p:nvSpPr>
        <p:spPr>
          <a:xfrm>
            <a:off x="2133600" y="2705348"/>
            <a:ext cx="2806699" cy="323165"/>
          </a:xfrm>
          <a:prstGeom prst="rect">
            <a:avLst/>
          </a:prstGeom>
          <a:solidFill>
            <a:srgbClr val="A7A9A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Biophysical System</a:t>
            </a:r>
          </a:p>
        </p:txBody>
      </p:sp>
    </p:spTree>
    <p:extLst>
      <p:ext uri="{BB962C8B-B14F-4D97-AF65-F5344CB8AC3E}">
        <p14:creationId xmlns:p14="http://schemas.microsoft.com/office/powerpoint/2010/main" val="308819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D2C3E8B-3C58-E941-AB15-38EE558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75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D2C3E8B-3C58-E941-AB15-38EE5582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978089" y="3255218"/>
            <a:ext cx="9612189" cy="1572050"/>
            <a:chOff x="1962149" y="2823772"/>
            <a:chExt cx="8272463" cy="1352941"/>
          </a:xfrm>
        </p:grpSpPr>
        <p:sp>
          <p:nvSpPr>
            <p:cNvPr id="41" name="Rectangle 40"/>
            <p:cNvSpPr/>
            <p:nvPr/>
          </p:nvSpPr>
          <p:spPr>
            <a:xfrm>
              <a:off x="7396162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62149" y="2885775"/>
              <a:ext cx="2485137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/>
            <p:cNvGrpSpPr/>
            <p:nvPr/>
          </p:nvGrpSpPr>
          <p:grpSpPr>
            <a:xfrm>
              <a:off x="7481625" y="2823772"/>
              <a:ext cx="2264498" cy="1263031"/>
              <a:chOff x="7143487" y="2648883"/>
              <a:chExt cx="13124920" cy="126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80C7A-D7AA-47EC-87B4-55040837DFC2}"/>
              </a:ext>
            </a:extLst>
          </p:cNvPr>
          <p:cNvSpPr/>
          <p:nvPr/>
        </p:nvSpPr>
        <p:spPr>
          <a:xfrm>
            <a:off x="4944352" y="3329893"/>
            <a:ext cx="3298137" cy="14973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D114DA-DF92-C2CB-C413-A91E24DC5C9E}"/>
                  </a:ext>
                </a:extLst>
              </p:cNvPr>
              <p:cNvSpPr txBox="1"/>
              <p:nvPr/>
            </p:nvSpPr>
            <p:spPr>
              <a:xfrm>
                <a:off x="5573868" y="3329893"/>
                <a:ext cx="1401232" cy="121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1, 0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−1, 0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D114DA-DF92-C2CB-C413-A91E24DC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68" y="3329893"/>
                <a:ext cx="1401232" cy="1210203"/>
              </a:xfrm>
              <a:prstGeom prst="rect">
                <a:avLst/>
              </a:prstGeom>
              <a:blipFill>
                <a:blip r:embed="rId9"/>
                <a:stretch>
                  <a:fillRect r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50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8F6169D-EC65-5449-BEAF-D084F18C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9" y="803619"/>
            <a:ext cx="9834995" cy="5948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Example 3:  Genetic Toggle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 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978089" y="3255219"/>
            <a:ext cx="9612189" cy="3370532"/>
            <a:chOff x="1962149" y="2823772"/>
            <a:chExt cx="8272463" cy="2900754"/>
          </a:xfrm>
        </p:grpSpPr>
        <p:sp>
          <p:nvSpPr>
            <p:cNvPr id="41" name="Rectangle 40"/>
            <p:cNvSpPr/>
            <p:nvPr/>
          </p:nvSpPr>
          <p:spPr>
            <a:xfrm>
              <a:off x="7396162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14981" y="2888038"/>
              <a:ext cx="2838450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62149" y="2885775"/>
              <a:ext cx="2485137" cy="12886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: 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→∅</m:t>
                        </m:r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800" y="2937951"/>
                  <a:ext cx="1325491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056756" y="2888038"/>
                  <a:ext cx="1205931" cy="1041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1, 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−1, 0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0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756" y="2888038"/>
                  <a:ext cx="1205931" cy="1041527"/>
                </a:xfrm>
                <a:prstGeom prst="rect">
                  <a:avLst/>
                </a:prstGeom>
                <a:blipFill>
                  <a:blip r:embed="rId4"/>
                  <a:stretch>
                    <a:fillRect r="-1786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/>
            <p:cNvGrpSpPr/>
            <p:nvPr/>
          </p:nvGrpSpPr>
          <p:grpSpPr>
            <a:xfrm>
              <a:off x="7481625" y="2823772"/>
              <a:ext cx="2264498" cy="1263031"/>
              <a:chOff x="7143487" y="2648883"/>
              <a:chExt cx="13124920" cy="126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985892"/>
                    <a:ext cx="5305812" cy="3178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2648883"/>
                    <a:ext cx="13071827" cy="3680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/(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255510"/>
                    <a:ext cx="13124920" cy="3697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487" y="3594059"/>
                    <a:ext cx="5758704" cy="3178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/>
            <p:cNvSpPr/>
            <p:nvPr/>
          </p:nvSpPr>
          <p:spPr>
            <a:xfrm>
              <a:off x="2038040" y="4545294"/>
              <a:ext cx="2343151" cy="69821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59770" y="4224852"/>
              <a:ext cx="2936392" cy="14996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100175" y="4625034"/>
                  <a:ext cx="2218877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0175" y="4625034"/>
                  <a:ext cx="2218877" cy="461921"/>
                </a:xfrm>
                <a:prstGeom prst="rect">
                  <a:avLst/>
                </a:prstGeom>
                <a:blipFill>
                  <a:blip r:embed="rId9"/>
                  <a:stretch>
                    <a:fillRect t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4354656" y="4303971"/>
                  <a:ext cx="3126969" cy="11808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/(1+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sup>
                                        </m:sSub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/(1+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9</m:t>
                                                </m:r>
                                              </m:sub>
                                            </m:sSub>
                                          </m:sup>
                                        </m:sSubSup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nor/>
                                          </m:rPr>
                                          <a:rPr lang="en-US" dirty="0"/>
                                          <m:t> 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656" y="4303971"/>
                  <a:ext cx="3126969" cy="1180865"/>
                </a:xfrm>
                <a:prstGeom prst="rect">
                  <a:avLst/>
                </a:prstGeom>
                <a:blipFill>
                  <a:blip r:embed="rId10"/>
                  <a:stretch>
                    <a:fillRect b="-4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9297-817F-1549-A4EE-1A0C777A9AB8}"/>
                  </a:ext>
                </a:extLst>
              </p:cNvPr>
              <p:cNvSpPr/>
              <p:nvPr/>
            </p:nvSpPr>
            <p:spPr>
              <a:xfrm>
                <a:off x="8323885" y="5019890"/>
                <a:ext cx="3297890" cy="1433534"/>
              </a:xfrm>
              <a:prstGeom prst="rect">
                <a:avLst/>
              </a:prstGeom>
              <a:solidFill>
                <a:srgbClr val="A6A6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den>
                                </m:f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489297-817F-1549-A4EE-1A0C777A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885" y="5019890"/>
                <a:ext cx="3297890" cy="1433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30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C566BE-F3AD-2A42-B712-53E5611BF839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870C-E188-3E42-8554-1493C97F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A0E844-C25A-AC49-A74A-D54E9F25A2CC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15419-9752-404D-A029-F7F1B9E5AC0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9AA6-9387-2543-8EEB-D3630037DAE8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7FA7C-F696-6544-964F-1791172C4828}"/>
              </a:ext>
            </a:extLst>
          </p:cNvPr>
          <p:cNvSpPr/>
          <p:nvPr/>
        </p:nvSpPr>
        <p:spPr>
          <a:xfrm>
            <a:off x="1828800" y="800100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26AFF-78DF-6048-910A-7FF8CD52E3AF}"/>
              </a:ext>
            </a:extLst>
          </p:cNvPr>
          <p:cNvSpPr txBox="1"/>
          <p:nvPr/>
        </p:nvSpPr>
        <p:spPr>
          <a:xfrm>
            <a:off x="1946177" y="816350"/>
            <a:ext cx="585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changes in a dynamic chemical system?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9540E-A1D4-3445-A6A1-BD1BEDC4FD84}"/>
              </a:ext>
            </a:extLst>
          </p:cNvPr>
          <p:cNvSpPr txBox="1"/>
          <p:nvPr/>
        </p:nvSpPr>
        <p:spPr>
          <a:xfrm>
            <a:off x="1946177" y="1422304"/>
            <a:ext cx="949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Reactions have a </a:t>
            </a:r>
            <a:r>
              <a:rPr lang="en-US" sz="2400" b="1" i="1" u="sng" dirty="0"/>
              <a:t>propensity </a:t>
            </a:r>
            <a:r>
              <a:rPr lang="en-US" sz="2400" dirty="0"/>
              <a:t>to cause a change in species count according to the </a:t>
            </a:r>
            <a:r>
              <a:rPr lang="en-US" sz="2400" b="1" i="1" u="sng" dirty="0"/>
              <a:t>stoichiometry</a:t>
            </a:r>
            <a:r>
              <a:rPr lang="en-US" sz="2400" dirty="0"/>
              <a:t> of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i="1" u="sng" dirty="0"/>
              <a:t>propensity</a:t>
            </a:r>
            <a:r>
              <a:rPr lang="en-US" sz="2400" dirty="0"/>
              <a:t> to react changes depending on the instantaneous state of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i="1" u="sng" dirty="0"/>
              <a:t>stoichiometry</a:t>
            </a:r>
            <a:r>
              <a:rPr lang="en-US" sz="2400" dirty="0"/>
              <a:t> of a reaction tell us how each reaction changes on the number of species in the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1FCAE-9D4B-C64D-8D07-643480F7FAA5}"/>
              </a:ext>
            </a:extLst>
          </p:cNvPr>
          <p:cNvSpPr/>
          <p:nvPr/>
        </p:nvSpPr>
        <p:spPr>
          <a:xfrm>
            <a:off x="1859182" y="3812665"/>
            <a:ext cx="10134600" cy="54704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E039B-0CB3-2348-955B-84C4A8BD677E}"/>
              </a:ext>
            </a:extLst>
          </p:cNvPr>
          <p:cNvSpPr txBox="1"/>
          <p:nvPr/>
        </p:nvSpPr>
        <p:spPr>
          <a:xfrm>
            <a:off x="1976559" y="382891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a ’</a:t>
            </a:r>
            <a:r>
              <a:rPr lang="en-US" sz="2400" b="1" i="1" u="sng" dirty="0"/>
              <a:t>model</a:t>
            </a:r>
            <a:r>
              <a:rPr lang="en-US" sz="2400" dirty="0"/>
              <a:t>’?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F3BA1-E1F5-9D45-8C0C-127A00055CA8}"/>
              </a:ext>
            </a:extLst>
          </p:cNvPr>
          <p:cNvSpPr txBox="1"/>
          <p:nvPr/>
        </p:nvSpPr>
        <p:spPr>
          <a:xfrm>
            <a:off x="2179254" y="4423652"/>
            <a:ext cx="9494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model is a combination of both </a:t>
            </a:r>
            <a:r>
              <a:rPr lang="en-US" sz="2400" b="1" i="1" u="sng" dirty="0"/>
              <a:t>stoichiometry,</a:t>
            </a:r>
            <a:r>
              <a:rPr lang="en-US" sz="2400" dirty="0"/>
              <a:t> </a:t>
            </a:r>
            <a:r>
              <a:rPr lang="en-US" sz="2400" b="1" i="1" u="sng" dirty="0"/>
              <a:t>and</a:t>
            </a:r>
            <a:r>
              <a:rPr lang="en-US" sz="2400" dirty="0"/>
              <a:t> </a:t>
            </a:r>
            <a:r>
              <a:rPr lang="en-US" sz="2400" b="1" i="1" u="sng" dirty="0"/>
              <a:t>propensity which can be used to capture the dynamics of a biological system</a:t>
            </a:r>
          </a:p>
          <a:p>
            <a:endParaRPr lang="en-US" sz="2400" b="1" i="1" u="sng" dirty="0"/>
          </a:p>
          <a:p>
            <a:r>
              <a:rPr lang="en-US" sz="2400" dirty="0"/>
              <a:t>Model time dynamics can be analyzed using differential equations, stochastic simulation algorithms and chemical master equations</a:t>
            </a:r>
          </a:p>
        </p:txBody>
      </p:sp>
    </p:spTree>
    <p:extLst>
      <p:ext uri="{BB962C8B-B14F-4D97-AF65-F5344CB8AC3E}">
        <p14:creationId xmlns:p14="http://schemas.microsoft.com/office/powerpoint/2010/main" val="213796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615806-B716-CA48-B398-06B911E3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19817"/>
              </p:ext>
            </p:extLst>
          </p:nvPr>
        </p:nvGraphicFramePr>
        <p:xfrm>
          <a:off x="3094892" y="2091548"/>
          <a:ext cx="8074857" cy="2560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91619">
                  <a:extLst>
                    <a:ext uri="{9D8B030D-6E8A-4147-A177-3AD203B41FA5}">
                      <a16:colId xmlns:a16="http://schemas.microsoft.com/office/drawing/2014/main" val="1011287740"/>
                    </a:ext>
                  </a:extLst>
                </a:gridCol>
                <a:gridCol w="2691619">
                  <a:extLst>
                    <a:ext uri="{9D8B030D-6E8A-4147-A177-3AD203B41FA5}">
                      <a16:colId xmlns:a16="http://schemas.microsoft.com/office/drawing/2014/main" val="1686245959"/>
                    </a:ext>
                  </a:extLst>
                </a:gridCol>
                <a:gridCol w="2691619">
                  <a:extLst>
                    <a:ext uri="{9D8B030D-6E8A-4147-A177-3AD203B41FA5}">
                      <a16:colId xmlns:a16="http://schemas.microsoft.com/office/drawing/2014/main" val="2691574777"/>
                    </a:ext>
                  </a:extLst>
                </a:gridCol>
              </a:tblGrid>
              <a:tr h="3369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Deterministic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803829"/>
                  </a:ext>
                </a:extLst>
              </a:tr>
              <a:tr h="581648">
                <a:tc>
                  <a:txBody>
                    <a:bodyPr/>
                    <a:lstStyle/>
                    <a:p>
                      <a:r>
                        <a:rPr lang="en-US" dirty="0"/>
                        <a:t>Mixed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Ordinary Differential</a:t>
                      </a:r>
                    </a:p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Master Equation</a:t>
                      </a:r>
                    </a:p>
                    <a:p>
                      <a:r>
                        <a:rPr lang="en-US" dirty="0"/>
                        <a:t>Stochastic Simulation Alg.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14086"/>
                  </a:ext>
                </a:extLst>
              </a:tr>
              <a:tr h="336986">
                <a:tc>
                  <a:txBody>
                    <a:bodyPr/>
                    <a:lstStyle/>
                    <a:p>
                      <a:r>
                        <a:rPr lang="en-US" dirty="0"/>
                        <a:t>Compartmental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of Ordinary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Master Equation</a:t>
                      </a:r>
                    </a:p>
                    <a:p>
                      <a:r>
                        <a:rPr lang="en-US" dirty="0"/>
                        <a:t>Stochastic Simulation Alg.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17379"/>
                  </a:ext>
                </a:extLst>
              </a:tr>
              <a:tr h="581648">
                <a:tc>
                  <a:txBody>
                    <a:bodyPr/>
                    <a:lstStyle/>
                    <a:p>
                      <a:r>
                        <a:rPr lang="en-US" dirty="0"/>
                        <a:t>Spatial</a:t>
                      </a:r>
                      <a:br>
                        <a:rPr lang="en-US" dirty="0"/>
                      </a:br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Differential </a:t>
                      </a:r>
                      <a:br>
                        <a:rPr lang="en-US" dirty="0"/>
                      </a:br>
                      <a:r>
                        <a:rPr lang="en-US" dirty="0"/>
                        <a:t>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Reaction-Diffusion Master </a:t>
                      </a:r>
                      <a:br>
                        <a:rPr lang="en-US" dirty="0"/>
                      </a:br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6890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C841DD9-6D3F-8348-972F-A8780FE8F8D1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681B-0BA7-7840-BAE7-9E32ECC4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D525C1-20E1-5047-B7FF-691C889A4248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EF059-3719-9542-84C1-E31D91F7397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38604-63D1-F64E-ACBE-921DBD7625C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2F593-1A0C-BE43-870B-D11D37CB65AB}"/>
              </a:ext>
            </a:extLst>
          </p:cNvPr>
          <p:cNvSpPr txBox="1"/>
          <p:nvPr/>
        </p:nvSpPr>
        <p:spPr>
          <a:xfrm>
            <a:off x="1901927" y="5232914"/>
            <a:ext cx="9593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Mixed models assume the the space where the chemical reactions occur are well mixed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Compartmental models break down the space into a set of compartments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Spatial models assume that each point in space has an associated local concentration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B108-A20C-FD49-84D4-C5DA536DF7AE}"/>
              </a:ext>
            </a:extLst>
          </p:cNvPr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16B70-ABEA-AC46-A0F7-28A530215D3E}"/>
              </a:ext>
            </a:extLst>
          </p:cNvPr>
          <p:cNvSpPr txBox="1"/>
          <p:nvPr/>
        </p:nvSpPr>
        <p:spPr>
          <a:xfrm>
            <a:off x="1901927" y="835590"/>
            <a:ext cx="959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levels of model detail give arise to different levels of accuracy and complexity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9C41BC-31C4-2348-B0F8-56B3EC88A6AF}"/>
              </a:ext>
            </a:extLst>
          </p:cNvPr>
          <p:cNvSpPr txBox="1"/>
          <p:nvPr/>
        </p:nvSpPr>
        <p:spPr>
          <a:xfrm>
            <a:off x="1908039" y="2866172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Detail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41E57-DD98-874B-8F4C-52F0F5B0BFA9}"/>
              </a:ext>
            </a:extLst>
          </p:cNvPr>
          <p:cNvSpPr txBox="1"/>
          <p:nvPr/>
        </p:nvSpPr>
        <p:spPr>
          <a:xfrm>
            <a:off x="1789225" y="4142360"/>
            <a:ext cx="129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Detail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ECE82-BABF-C741-8DDA-92AAB9A4634F}"/>
              </a:ext>
            </a:extLst>
          </p:cNvPr>
          <p:cNvSpPr txBox="1"/>
          <p:nvPr/>
        </p:nvSpPr>
        <p:spPr>
          <a:xfrm>
            <a:off x="1928879" y="3477772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 Detail</a:t>
            </a:r>
          </a:p>
        </p:txBody>
      </p:sp>
    </p:spTree>
    <p:extLst>
      <p:ext uri="{BB962C8B-B14F-4D97-AF65-F5344CB8AC3E}">
        <p14:creationId xmlns:p14="http://schemas.microsoft.com/office/powerpoint/2010/main" val="80347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A83E798-C915-8D4F-98FF-1C1B24FFFE03}"/>
              </a:ext>
            </a:extLst>
          </p:cNvPr>
          <p:cNvSpPr/>
          <p:nvPr/>
        </p:nvSpPr>
        <p:spPr>
          <a:xfrm>
            <a:off x="1901928" y="5134570"/>
            <a:ext cx="9988588" cy="1536393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41DD9-6D3F-8348-972F-A8780FE8F8D1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Motivation: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681B-0BA7-7840-BAE7-9E32ECC4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D525C1-20E1-5047-B7FF-691C889A4248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EF059-3719-9542-84C1-E31D91F7397B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38604-63D1-F64E-ACBE-921DBD7625C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1B108-A20C-FD49-84D4-C5DA536DF7AE}"/>
              </a:ext>
            </a:extLst>
          </p:cNvPr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16B70-ABEA-AC46-A0F7-28A530215D3E}"/>
              </a:ext>
            </a:extLst>
          </p:cNvPr>
          <p:cNvSpPr txBox="1"/>
          <p:nvPr/>
        </p:nvSpPr>
        <p:spPr>
          <a:xfrm>
            <a:off x="1901927" y="835590"/>
            <a:ext cx="7315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/>
              <a:t>Modeling how sugar dissolves in a cup in 3 different 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4F220-061D-8443-A50E-FAD441D0660C}"/>
              </a:ext>
            </a:extLst>
          </p:cNvPr>
          <p:cNvSpPr txBox="1"/>
          <p:nvPr/>
        </p:nvSpPr>
        <p:spPr>
          <a:xfrm>
            <a:off x="2428101" y="1907494"/>
            <a:ext cx="188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Mixed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D9766-E6FD-8548-BAB4-EE24EB228BB1}"/>
              </a:ext>
            </a:extLst>
          </p:cNvPr>
          <p:cNvSpPr txBox="1"/>
          <p:nvPr/>
        </p:nvSpPr>
        <p:spPr>
          <a:xfrm>
            <a:off x="5431594" y="1907494"/>
            <a:ext cx="30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Compartmental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97208-6654-1A45-BBC4-D6D5353E2758}"/>
              </a:ext>
            </a:extLst>
          </p:cNvPr>
          <p:cNvSpPr txBox="1"/>
          <p:nvPr/>
        </p:nvSpPr>
        <p:spPr>
          <a:xfrm>
            <a:off x="9602777" y="1907494"/>
            <a:ext cx="195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Spatial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07397-4D4C-C049-AA85-0F83DFF731BC}"/>
              </a:ext>
            </a:extLst>
          </p:cNvPr>
          <p:cNvSpPr txBox="1"/>
          <p:nvPr/>
        </p:nvSpPr>
        <p:spPr>
          <a:xfrm>
            <a:off x="1904591" y="5334216"/>
            <a:ext cx="100573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Mixed Model: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value for concentration everywhere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Compartmental Model: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compartments share the same concentration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Spatial Model: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Every point in space has its own concentration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B3106F3-DD3A-0541-9FB1-9AC6DC39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29" y="2518643"/>
            <a:ext cx="9277350" cy="24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Intro- Deterministic vs Stochastic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800099"/>
            <a:ext cx="10134600" cy="951703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1927" y="835590"/>
            <a:ext cx="10058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/>
              <a:t>Ordinary Differential Equations (ODE’s)</a:t>
            </a:r>
            <a:r>
              <a:rPr lang="en-US" sz="2400" dirty="0"/>
              <a:t> are used to solve a </a:t>
            </a:r>
            <a:r>
              <a:rPr lang="en-US" sz="2400" b="1" i="1" u="sng" dirty="0"/>
              <a:t>model</a:t>
            </a:r>
            <a:r>
              <a:rPr lang="en-US" sz="2400" dirty="0"/>
              <a:t>. </a:t>
            </a:r>
          </a:p>
          <a:p>
            <a:r>
              <a:rPr lang="en-US" sz="2400" dirty="0"/>
              <a:t>ODE modeling methods for chemical reactions do not work well to model noise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2" y="1773284"/>
            <a:ext cx="4591581" cy="3444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20242" y="1962353"/>
                <a:ext cx="264592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sz="2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242" y="1962353"/>
                <a:ext cx="2645929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69499" y="2912078"/>
                <a:ext cx="2645929" cy="81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=????</m:t>
                      </m:r>
                    </m:oMath>
                  </m:oMathPara>
                </a14:m>
                <a:endParaRPr lang="en-US" sz="28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499" y="2912078"/>
                <a:ext cx="2645929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523232" y="3881208"/>
            <a:ext cx="53881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ODEs</a:t>
            </a:r>
            <a:r>
              <a:rPr lang="en-US" sz="2400" b="1" dirty="0"/>
              <a:t> can be misleading: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Molecule counts aren’t continuous, especially for small volumes like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systems exhibit fluctuations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38188" y="5243357"/>
            <a:ext cx="10125212" cy="1500343"/>
            <a:chOff x="1828800" y="4207762"/>
            <a:chExt cx="10125212" cy="1500343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0" y="4207762"/>
              <a:ext cx="10125212" cy="1500343"/>
              <a:chOff x="1810022" y="3070103"/>
              <a:chExt cx="10125212" cy="15003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10023" y="3070103"/>
                <a:ext cx="10125211" cy="50292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Learning Objectives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810022" y="3573023"/>
                <a:ext cx="10125211" cy="997423"/>
              </a:xfrm>
              <a:prstGeom prst="rect">
                <a:avLst/>
              </a:prstGeom>
              <a:solidFill>
                <a:srgbClr val="E1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998145" y="4734749"/>
              <a:ext cx="85045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Learning objectives for this lecture: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 to define propensity functions and stoichiometry vectors for chemical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 how to use the law of mass action to estimate propensity functions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Making chemical reaction sets out of mechanistic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738543" y="2203188"/>
            <a:ext cx="1111144" cy="76290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38" y="1739680"/>
            <a:ext cx="3241046" cy="41003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05" y="1739680"/>
            <a:ext cx="4543511" cy="19713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800100"/>
            <a:ext cx="10134600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08605" y="932656"/>
            <a:ext cx="5706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Model for membrane dimerization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8605" y="3711039"/>
            <a:ext cx="4543511" cy="2057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1495" y="3776140"/>
            <a:ext cx="440508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 Biological Process: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Monomers are brought to the cell membrane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Monomers can dimerize into dimers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Dimers become phosphorylated and become active dimers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C14B0-31C2-294D-A79F-BF688068FAAE}"/>
              </a:ext>
            </a:extLst>
          </p:cNvPr>
          <p:cNvSpPr txBox="1"/>
          <p:nvPr/>
        </p:nvSpPr>
        <p:spPr>
          <a:xfrm>
            <a:off x="1961736" y="5996475"/>
            <a:ext cx="709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would you model this using Spatial, Compartmental, or well-mixed?</a:t>
            </a:r>
          </a:p>
          <a:p>
            <a:r>
              <a:rPr lang="en-US" dirty="0"/>
              <a:t>How would you model this using deterministic vs stochastic assumptions?</a:t>
            </a:r>
          </a:p>
        </p:txBody>
      </p:sp>
    </p:spTree>
    <p:extLst>
      <p:ext uri="{BB962C8B-B14F-4D97-AF65-F5344CB8AC3E}">
        <p14:creationId xmlns:p14="http://schemas.microsoft.com/office/powerpoint/2010/main" val="235696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970487" y="2598099"/>
            <a:ext cx="4632960" cy="3683076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Making chemical reactions out of models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70411" y="689377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D542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47713" y="2598099"/>
                <a:ext cx="3678508" cy="3693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→∅</m:t>
                      </m:r>
                    </m:oMath>
                  </m:oMathPara>
                </a14:m>
                <a:endParaRPr lang="en-US" sz="4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13" y="2598099"/>
                <a:ext cx="3678508" cy="3693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5773671" y="3889413"/>
            <a:ext cx="987552" cy="829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3" y="2037163"/>
            <a:ext cx="3583960" cy="45335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8799" y="800100"/>
            <a:ext cx="10134601" cy="762000"/>
          </a:xfrm>
          <a:prstGeom prst="rect">
            <a:avLst/>
          </a:prstGeom>
          <a:solidFill>
            <a:srgbClr val="F4E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3852" y="946551"/>
            <a:ext cx="553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Break down the system into five reactions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Motivation &amp; Intro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Mechanistic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Stoichiometry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Reaction Propensity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Law of Mass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Putting it all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Final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Example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1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33035</TotalTime>
  <Words>3594</Words>
  <Application>Microsoft Office PowerPoint</Application>
  <PresentationFormat>Widescreen</PresentationFormat>
  <Paragraphs>929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Nova</vt:lpstr>
      <vt:lpstr>Calibri</vt:lpstr>
      <vt:lpstr>Calibri Light</vt:lpstr>
      <vt:lpstr>Cambria Math</vt:lpstr>
      <vt:lpstr>Century Gothic</vt:lpstr>
      <vt:lpstr>Franklin Gothic Book</vt:lpstr>
      <vt:lpstr>Franklin Gothic Demi</vt:lpstr>
      <vt:lpstr>Franklin Gothic Medium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Stoichiometry and propensity functions for common chemical reactions at the scale of single-cell processes</dc:title>
  <dc:creator>Michael May</dc:creator>
  <cp:lastModifiedBy>Josh</cp:lastModifiedBy>
  <cp:revision>174</cp:revision>
  <dcterms:created xsi:type="dcterms:W3CDTF">2021-06-01T13:53:35Z</dcterms:created>
  <dcterms:modified xsi:type="dcterms:W3CDTF">2023-06-02T20:06:32Z</dcterms:modified>
</cp:coreProperties>
</file>